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74" r:id="rId10"/>
    <p:sldId id="275" r:id="rId11"/>
    <p:sldId id="264" r:id="rId12"/>
    <p:sldId id="271" r:id="rId13"/>
    <p:sldId id="272" r:id="rId14"/>
    <p:sldId id="268" r:id="rId15"/>
    <p:sldId id="273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A68090-F547-47CA-B564-45E61D1451E8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7"/>
            <p14:sldId id="274"/>
            <p14:sldId id="275"/>
            <p14:sldId id="264"/>
            <p14:sldId id="271"/>
          </p14:sldIdLst>
        </p14:section>
        <p14:section name="Untitled Section" id="{3B829A8C-8B41-4BAA-8CFE-C9E631E168A2}">
          <p14:sldIdLst>
            <p14:sldId id="272"/>
            <p14:sldId id="268"/>
            <p14:sldId id="273"/>
            <p14:sldId id="26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>
      <p:cViewPr>
        <p:scale>
          <a:sx n="80" d="100"/>
          <a:sy n="80" d="100"/>
        </p:scale>
        <p:origin x="-106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CCB40-F9DD-4031-B8C3-2C0FF4ACF361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F12CF-77BA-40B3-874B-E482139D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60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12CF-77BA-40B3-874B-E482139D752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901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gggggggg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12CF-77BA-40B3-874B-E482139D752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099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12CF-77BA-40B3-874B-E482139D752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953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35B2-5C89-4E33-8421-D482667FBA1D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F8A17E-881F-45CB-9C86-EAC44F531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35B2-5C89-4E33-8421-D482667FBA1D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A17E-881F-45CB-9C86-EAC44F531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35B2-5C89-4E33-8421-D482667FBA1D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A17E-881F-45CB-9C86-EAC44F531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35B2-5C89-4E33-8421-D482667FBA1D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A17E-881F-45CB-9C86-EAC44F531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35B2-5C89-4E33-8421-D482667FBA1D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F8A17E-881F-45CB-9C86-EAC44F531AF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35B2-5C89-4E33-8421-D482667FBA1D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A17E-881F-45CB-9C86-EAC44F531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35B2-5C89-4E33-8421-D482667FBA1D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A17E-881F-45CB-9C86-EAC44F531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35B2-5C89-4E33-8421-D482667FBA1D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A17E-881F-45CB-9C86-EAC44F531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35B2-5C89-4E33-8421-D482667FBA1D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A17E-881F-45CB-9C86-EAC44F531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35B2-5C89-4E33-8421-D482667FBA1D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A17E-881F-45CB-9C86-EAC44F531AF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35B2-5C89-4E33-8421-D482667FBA1D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F8A17E-881F-45CB-9C86-EAC44F531AF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7A435B2-5C89-4E33-8421-D482667FBA1D}" type="datetimeFigureOut">
              <a:rPr lang="en-GB" smtClean="0"/>
              <a:t>01/04/2014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DF8A17E-881F-45CB-9C86-EAC44F531AF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2552327"/>
          </a:xfrm>
        </p:spPr>
        <p:txBody>
          <a:bodyPr/>
          <a:lstStyle/>
          <a:p>
            <a:r>
              <a:rPr lang="en-GB" sz="5400" dirty="0" smtClean="0"/>
              <a:t>TAX Havens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2800" dirty="0" smtClean="0"/>
              <a:t>final presentation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3319758"/>
            <a:ext cx="280831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u="sng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Group 12: </a:t>
            </a:r>
          </a:p>
          <a:p>
            <a:pPr algn="r"/>
            <a:r>
              <a:rPr lang="en-GB" sz="2400" b="1" dirty="0" err="1" smtClean="0">
                <a:solidFill>
                  <a:schemeClr val="tx2">
                    <a:lumMod val="75000"/>
                  </a:schemeClr>
                </a:solidFill>
              </a:rPr>
              <a:t>Raluca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2">
                    <a:lumMod val="75000"/>
                  </a:schemeClr>
                </a:solidFill>
              </a:rPr>
              <a:t>Stanescu</a:t>
            </a:r>
            <a:endParaRPr lang="en-GB" sz="2400" b="1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algn="r"/>
            <a:r>
              <a:rPr lang="en-GB" sz="2400" b="1" dirty="0">
                <a:solidFill>
                  <a:schemeClr val="tx2">
                    <a:lumMod val="75000"/>
                  </a:schemeClr>
                </a:solidFill>
              </a:rPr>
              <a:t>Tiara </a:t>
            </a:r>
            <a:r>
              <a:rPr lang="en-GB" sz="2400" b="1" dirty="0" err="1">
                <a:solidFill>
                  <a:schemeClr val="tx2">
                    <a:lumMod val="75000"/>
                  </a:schemeClr>
                </a:solidFill>
              </a:rPr>
              <a:t>Utomo</a:t>
            </a:r>
            <a:endParaRPr lang="en-GB" sz="2400" b="1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algn="r"/>
            <a:r>
              <a:rPr lang="en-GB" sz="2400" b="1" dirty="0">
                <a:solidFill>
                  <a:schemeClr val="tx2">
                    <a:lumMod val="75000"/>
                  </a:schemeClr>
                </a:solidFill>
              </a:rPr>
              <a:t>Tina Thomas</a:t>
            </a:r>
            <a:endParaRPr lang="en-GB" sz="2400" b="1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algn="r"/>
            <a:r>
              <a:rPr lang="en-GB" sz="2400" b="1" dirty="0" err="1">
                <a:solidFill>
                  <a:schemeClr val="tx2">
                    <a:lumMod val="75000"/>
                  </a:schemeClr>
                </a:solidFill>
              </a:rPr>
              <a:t>Yuxian</a:t>
            </a:r>
            <a:r>
              <a:rPr lang="en-GB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tx2">
                    <a:lumMod val="75000"/>
                  </a:schemeClr>
                </a:solidFill>
              </a:rPr>
              <a:t>Lun</a:t>
            </a:r>
            <a:endParaRPr lang="en-GB" sz="2400" b="1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979057"/>
            <a:ext cx="4032448" cy="324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6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3140968"/>
            <a:ext cx="104360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Product of capital Investment</a:t>
            </a:r>
            <a:endParaRPr lang="en-GB" sz="1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718"/>
            <a:ext cx="5791200" cy="900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GB" baseline="30000" smtClean="0">
                <a:solidFill>
                  <a:schemeClr val="tx2">
                    <a:lumMod val="75000"/>
                  </a:schemeClr>
                </a:solidFill>
              </a:rPr>
              <a:t>st</a:t>
            </a:r>
            <a:r>
              <a:rPr lang="en-GB" smtClean="0">
                <a:solidFill>
                  <a:schemeClr val="tx2">
                    <a:lumMod val="75000"/>
                  </a:schemeClr>
                </a:solidFill>
              </a:rPr>
              <a:t> case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92" b="16451"/>
          <a:stretch/>
        </p:blipFill>
        <p:spPr>
          <a:xfrm>
            <a:off x="713681" y="2924944"/>
            <a:ext cx="3168353" cy="29867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499992" y="3754260"/>
                <a:ext cx="4248471" cy="3321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</a:rPr>
                          <m:t>𝝏</m:t>
                        </m:r>
                        <m:r>
                          <a:rPr lang="en-GB" sz="2400" b="1" i="1">
                            <a:latin typeface="Cambria Math"/>
                          </a:rPr>
                          <m:t>𝑸</m:t>
                        </m:r>
                        <m:d>
                          <m:d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2400" b="1" i="1">
                                    <a:latin typeface="Cambria Math"/>
                                  </a:rPr>
                                  <m:t>𝑲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𝒏</m:t>
                                </m:r>
                              </m:sub>
                              <m:sup>
                                <m:r>
                                  <a:rPr lang="en-GB" sz="2400" b="1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GB" sz="2400" b="1" i="1">
                                <a:latin typeface="Cambria Math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2400" b="1" i="1">
                                    <a:latin typeface="Cambria Math"/>
                                  </a:rPr>
                                  <m:t>𝑲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𝒉</m:t>
                                </m:r>
                              </m:sub>
                              <m:sup>
                                <m:r>
                                  <a:rPr lang="en-GB" sz="2400" b="1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</m:e>
                        </m:d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𝝏</m:t>
                        </m:r>
                        <m:sSub>
                          <m:sSub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b="1" i="1"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400" b="1" i="1" smtClean="0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den>
                    </m:f>
                    <m:r>
                      <a:rPr lang="en-GB" sz="2400" b="1" i="1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>
                            <a:latin typeface="Cambria Math"/>
                          </a:rPr>
                          <m:t>𝝏</m:t>
                        </m:r>
                        <m:r>
                          <a:rPr lang="en-GB" sz="2400" b="1" i="1">
                            <a:latin typeface="Cambria Math"/>
                          </a:rPr>
                          <m:t>𝑸</m:t>
                        </m:r>
                        <m:d>
                          <m:d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2400" b="1" i="1">
                                    <a:latin typeface="Cambria Math"/>
                                  </a:rPr>
                                  <m:t>𝑲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𝒏</m:t>
                                </m:r>
                              </m:sub>
                              <m:sup>
                                <m:r>
                                  <a:rPr lang="en-GB" sz="2400" b="1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GB" sz="2400" b="1" i="1">
                                <a:latin typeface="Cambria Math"/>
                              </a:rPr>
                              <m:t>,</m:t>
                            </m:r>
                            <m:r>
                              <a:rPr lang="en-GB" sz="2400" b="1" i="1">
                                <a:latin typeface="Cambria Math"/>
                              </a:rPr>
                              <m:t>𝟎</m:t>
                            </m:r>
                          </m:e>
                        </m:d>
                      </m:num>
                      <m:den>
                        <m:r>
                          <a:rPr lang="en-GB" sz="2400" b="1" i="1">
                            <a:latin typeface="Cambria Math"/>
                          </a:rPr>
                          <m:t>𝝏</m:t>
                        </m:r>
                        <m:sSub>
                          <m:sSub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b="1" i="1"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400" b="1" i="1" smtClean="0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dirty="0"/>
                  <a:t>         </a:t>
                </a:r>
                <a:r>
                  <a:rPr lang="en-GB" sz="2400" dirty="0" smtClean="0"/>
                  <a:t>   </a:t>
                </a:r>
                <a:r>
                  <a:rPr lang="en-GB" sz="2400" dirty="0"/>
                  <a:t>(6</a:t>
                </a:r>
                <a:r>
                  <a:rPr lang="en-GB" sz="2400" dirty="0" smtClean="0"/>
                  <a:t>)</a:t>
                </a:r>
              </a:p>
              <a:p>
                <a:endParaRPr lang="en-GB" sz="2400" dirty="0"/>
              </a:p>
              <a:p>
                <a:endParaRPr lang="en-GB" sz="2400" dirty="0" smtClean="0"/>
              </a:p>
              <a:p>
                <a:r>
                  <a:rPr lang="en-GB" sz="2400" dirty="0" smtClean="0"/>
                  <a:t>So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2400" b="1" i="1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2400" b="1" i="1" smtClean="0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GB" sz="2400" b="1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GB" sz="2400" b="1" i="1" smtClean="0">
                        <a:latin typeface="Cambria Math"/>
                      </a:rPr>
                      <m:t>&gt;</m:t>
                    </m:r>
                    <m:sSubSup>
                      <m:sSubSupPr>
                        <m:ctrlPr>
                          <a:rPr lang="en-GB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2400" b="1" i="1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2400" b="1" i="1" smtClean="0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GB" sz="2400" b="1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2400" dirty="0" smtClean="0"/>
                  <a:t> </a:t>
                </a:r>
              </a:p>
              <a:p>
                <a:endParaRPr lang="en-GB" sz="2400" dirty="0"/>
              </a:p>
              <a:p>
                <a:r>
                  <a:rPr lang="en-GB" sz="2400" dirty="0"/>
                  <a:t>=&gt; tax havens do not divert investment in non - havens  </a:t>
                </a:r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754260"/>
                <a:ext cx="4248471" cy="3321102"/>
              </a:xfrm>
              <a:prstGeom prst="rect">
                <a:avLst/>
              </a:prstGeom>
              <a:blipFill rotWithShape="1">
                <a:blip r:embed="rId3"/>
                <a:stretch>
                  <a:fillRect l="-21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57200" y="126876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marginal product of capital investment is subject to diminishing returns    =&gt; concavity.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11660" y="5911702"/>
                <a:ext cx="648072" cy="36933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GB" i="1">
                              <a:latin typeface="Cambria Math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660" y="5911702"/>
                <a:ext cx="64807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97857" y="5917807"/>
                <a:ext cx="648072" cy="36933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GB" i="1">
                              <a:latin typeface="Cambria Math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857" y="5917807"/>
                <a:ext cx="64807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945929" y="5917807"/>
            <a:ext cx="1554063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Capital investment </a:t>
            </a:r>
            <a:endParaRPr lang="en-GB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5076056" y="188640"/>
                <a:ext cx="4067944" cy="324036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Tax rate on the firm’s foreign investment outside of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GB" sz="900" b="0" dirty="0"/>
                  <a:t> = Tax rate on the profit if the firm also has a tax haven operation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Level of capital investment in non-haven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 = Level of capital investment in haven</a:t>
                </a:r>
              </a:p>
              <a:p>
                <a:r>
                  <a:rPr lang="en-GB" sz="900" b="0" dirty="0"/>
                  <a:t>Q(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 dirty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 dirty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) = Production function of firm’s output in countries outside of havens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GB" sz="900" b="0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sz="900" b="0">
                            <a:latin typeface="Cambria Math"/>
                          </a:rPr>
                          <m:t>𝑸</m:t>
                        </m:r>
                      </m:e>
                    </m:acc>
                  </m:oMath>
                </a14:m>
                <a:r>
                  <a:rPr lang="en-GB" sz="900" b="0" dirty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)= Return to the tax haven earned in the tax haven itself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Cost per unit of capital investment in foreign countries outside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 = Cost per unit capital invested in the tax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900" b="0" dirty="0"/>
                  <a:t> = Profit- maximising level of foreign investment</a:t>
                </a:r>
              </a:p>
              <a:p>
                <a14:m>
                  <m:oMath xmlns:m="http://schemas.openxmlformats.org/officeDocument/2006/math">
                    <m:r>
                      <a:rPr lang="en-GB" sz="900" b="0">
                        <a:latin typeface="Cambria Math"/>
                      </a:rPr>
                      <m:t>𝛌</m:t>
                    </m:r>
                    <m:r>
                      <a:rPr lang="en-GB" sz="900" b="0">
                        <a:latin typeface="Cambria Math"/>
                      </a:rPr>
                      <m:t>  </m:t>
                    </m:r>
                  </m:oMath>
                </a14:m>
                <a:r>
                  <a:rPr lang="en-GB" sz="900" b="0" dirty="0"/>
                  <a:t> = Shadow cost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= Fixed amount of capital given in non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h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 = Fixed amount of  capital given in tax haven</a:t>
                </a:r>
              </a:p>
              <a:p>
                <a:endParaRPr lang="en-GB" sz="1800" b="0" dirty="0" smtClean="0"/>
              </a:p>
              <a:p>
                <a:r>
                  <a:rPr lang="en-GB" sz="1800" dirty="0"/>
                  <a:t/>
                </a:r>
                <a:br>
                  <a:rPr lang="en-GB" sz="1800" dirty="0"/>
                </a:br>
                <a:r>
                  <a:rPr lang="en-GB" sz="1800" dirty="0" smtClean="0"/>
                  <a:t> </a:t>
                </a:r>
                <a:endParaRPr lang="en-GB" sz="1800" dirty="0"/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88640"/>
                <a:ext cx="4067944" cy="324036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311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459432"/>
            <a:ext cx="5791200" cy="1371600"/>
          </a:xfrm>
        </p:spPr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GB" baseline="30000" dirty="0" smtClean="0">
                <a:solidFill>
                  <a:schemeClr val="tx2">
                    <a:lumMod val="75000"/>
                  </a:schemeClr>
                </a:solidFill>
              </a:rPr>
              <a:t>nd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case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2945" y="2996952"/>
                <a:ext cx="7620000" cy="3600400"/>
              </a:xfrm>
            </p:spPr>
            <p:txBody>
              <a:bodyPr/>
              <a:lstStyle/>
              <a:p>
                <a:endParaRPr lang="en-GB" dirty="0" smtClean="0"/>
              </a:p>
              <a:p>
                <a:r>
                  <a:rPr lang="en-GB" sz="1400" dirty="0" smtClean="0"/>
                  <a:t>We have			               </a:t>
                </a:r>
              </a:p>
              <a:p>
                <a:endParaRPr lang="en-GB" sz="200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1800" i="1">
                            <a:latin typeface="Cambria Math"/>
                          </a:rPr>
                          <m:t>𝜕</m:t>
                        </m:r>
                        <m:r>
                          <a:rPr lang="en-GB" sz="1800" i="1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en-GB" sz="1800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GB" sz="18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1800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sz="1800" b="1" i="1" smtClean="0">
                                    <a:latin typeface="Cambria Math"/>
                                  </a:rPr>
                                  <m:t>𝒏</m:t>
                                </m:r>
                              </m:sub>
                              <m:sup>
                                <m:r>
                                  <a:rPr lang="en-GB" sz="1800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GB" sz="1800" i="1">
                                <a:latin typeface="Cambria Math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GB" sz="18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1800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sz="1800" b="1" i="1" smtClean="0">
                                    <a:latin typeface="Cambria Math"/>
                                  </a:rPr>
                                  <m:t>𝒉</m:t>
                                </m:r>
                              </m:sub>
                              <m:sup>
                                <m:r>
                                  <a:rPr lang="en-GB" sz="1800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</m:e>
                        </m:d>
                      </m:num>
                      <m:den>
                        <m:r>
                          <a:rPr lang="en-GB" sz="1800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GB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180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800" b="1" i="1" smtClean="0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den>
                    </m:f>
                    <m:r>
                      <a:rPr lang="en-GB" sz="1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8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1800" i="1">
                                <a:latin typeface="Cambria Math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GB" sz="1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1800" i="1">
                                    <a:latin typeface="Cambria Math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sz="1800" b="1" i="1" smtClean="0">
                                    <a:latin typeface="Cambria Math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ctrlPr>
                              <a:rPr lang="en-GB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1800" i="1">
                                <a:latin typeface="Cambria Math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GB" sz="1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1800" i="1">
                                    <a:latin typeface="Cambria Math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sz="1800" b="1" i="1" smtClean="0">
                                    <a:latin typeface="Cambria Math"/>
                                  </a:rPr>
                                  <m:t>𝒕</m:t>
                                </m:r>
                              </m:sub>
                            </m:sSub>
                          </m:e>
                        </m:d>
                      </m:den>
                    </m:f>
                    <m:f>
                      <m:fPr>
                        <m:ctrlPr>
                          <a:rPr lang="en-GB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1800" i="1">
                            <a:latin typeface="Cambria Math"/>
                          </a:rPr>
                          <m:t>𝜕</m:t>
                        </m:r>
                        <m:r>
                          <a:rPr lang="en-GB" sz="1800" i="1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en-GB" sz="1800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GB" sz="18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1800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sz="1800" b="1" i="1" smtClean="0">
                                    <a:latin typeface="Cambria Math"/>
                                  </a:rPr>
                                  <m:t>𝒏</m:t>
                                </m:r>
                              </m:sub>
                              <m:sup>
                                <m:r>
                                  <a:rPr lang="en-GB" sz="1800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GB" sz="1800" i="1">
                                <a:latin typeface="Cambria Math"/>
                              </a:rPr>
                              <m:t>,0</m:t>
                            </m:r>
                          </m:e>
                        </m:d>
                      </m:num>
                      <m:den>
                        <m:r>
                          <a:rPr lang="en-GB" sz="1800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GB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180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800" b="1" i="1" smtClean="0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dirty="0" smtClean="0"/>
                  <a:t>   </a:t>
                </a:r>
                <a:r>
                  <a:rPr lang="en-GB" sz="1400" dirty="0" smtClean="0"/>
                  <a:t>(5)</a:t>
                </a:r>
                <a:r>
                  <a:rPr lang="en-GB" dirty="0"/>
                  <a:t> </a:t>
                </a:r>
                <a:r>
                  <a:rPr lang="en-GB" dirty="0" smtClean="0"/>
                  <a:t>     </a:t>
                </a:r>
                <a:r>
                  <a:rPr lang="en-GB" sz="1400" dirty="0" smtClean="0"/>
                  <a:t>So</a:t>
                </a:r>
                <a:r>
                  <a:rPr lang="en-GB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𝜕</m:t>
                        </m:r>
                        <m:r>
                          <a:rPr lang="en-GB" i="1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𝒏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𝒉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</m:e>
                        </m:d>
                      </m:num>
                      <m:den>
                        <m:r>
                          <a:rPr lang="en-GB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den>
                    </m:f>
                    <m:r>
                      <a:rPr lang="en-GB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𝜕</m:t>
                        </m:r>
                        <m:r>
                          <a:rPr lang="en-GB" i="1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𝒏</m:t>
                                </m:r>
                              </m:sub>
                              <m:sup>
                                <m:r>
                                  <a:rPr lang="en-GB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GB" i="1">
                                <a:latin typeface="Cambria Math"/>
                              </a:rPr>
                              <m:t>,0</m:t>
                            </m:r>
                          </m:e>
                        </m:d>
                      </m:num>
                      <m:den>
                        <m:r>
                          <a:rPr lang="en-GB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dirty="0"/>
                  <a:t> </a:t>
                </a:r>
                <a:endParaRPr lang="en-GB" dirty="0" smtClean="0"/>
              </a:p>
              <a:p>
                <a:endParaRPr lang="en-GB" sz="300" dirty="0" smtClean="0"/>
              </a:p>
              <a:p>
                <a:r>
                  <a:rPr lang="en-GB" sz="1600" dirty="0" smtClean="0"/>
                  <a:t>If 			           </a:t>
                </a:r>
              </a:p>
              <a:p>
                <a:r>
                  <a:rPr lang="en-GB" sz="1600" dirty="0" smtClean="0"/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6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en-GB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GB" sz="1600" b="0" i="1" smtClean="0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h</m:t>
                            </m:r>
                          </m:sub>
                        </m:sSub>
                      </m:e>
                    </m:d>
                    <m:r>
                      <a:rPr lang="en-GB" sz="1600" b="0" i="1" smtClean="0"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en-GB" sz="1600" b="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1600" b="0" i="1">
                            <a:latin typeface="Cambria Math"/>
                          </a:rPr>
                          <m:t>𝜕</m:t>
                        </m:r>
                        <m:r>
                          <a:rPr lang="en-GB" sz="1600" b="0" i="1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en-GB" sz="1600" b="0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GB" sz="1600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1600" b="0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/>
                            </m:sSubSup>
                            <m:r>
                              <a:rPr lang="en-GB" sz="1600" b="0" i="1">
                                <a:latin typeface="Cambria Math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GB" sz="1600" b="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1600" b="0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h</m:t>
                                </m:r>
                              </m:sub>
                              <m:sup/>
                            </m:sSubSup>
                          </m:e>
                        </m:d>
                      </m:num>
                      <m:den>
                        <m:r>
                          <a:rPr lang="en-GB" sz="1600" b="0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GB" sz="16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1600" b="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1600" dirty="0" smtClean="0"/>
                  <a:t>	          Then  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GB" sz="1200" b="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sz="1600" b="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1600" b="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𝑛</m:t>
                            </m:r>
                          </m:sub>
                          <m:sup>
                            <m:r>
                              <a:rPr lang="en-GB" sz="1600" b="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GB" sz="1600" b="0" i="1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GB" sz="1600" b="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1600" b="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h</m:t>
                            </m:r>
                          </m:sub>
                          <m:sup>
                            <m:r>
                              <a:rPr lang="en-GB" sz="1600" b="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e>
                    </m:d>
                    <m:r>
                      <a:rPr lang="en-GB" sz="1200" b="0" i="1">
                        <a:latin typeface="Cambria Math"/>
                      </a:rPr>
                      <m:t> </m:t>
                    </m:r>
                  </m:oMath>
                </a14:m>
                <a:r>
                  <a:rPr lang="en-GB" sz="1600" b="0" dirty="0" smtClean="0"/>
                  <a:t>= </a:t>
                </a:r>
                <a14:m>
                  <m:oMath xmlns:m="http://schemas.openxmlformats.org/officeDocument/2006/math">
                    <m:r>
                      <a:rPr lang="en-GB" sz="1600" b="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600" b="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sz="16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1600" b="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𝑛</m:t>
                            </m:r>
                          </m:sub>
                          <m:sup>
                            <m:r>
                              <a:rPr lang="en-GB" sz="16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GB" sz="1600" b="0" i="1" smtClean="0">
                            <a:latin typeface="Cambria Math"/>
                          </a:rPr>
                          <m:t>, 0</m:t>
                        </m:r>
                      </m:e>
                    </m:d>
                    <m:r>
                      <a:rPr lang="en-GB" sz="1600" b="0" i="1">
                        <a:latin typeface="Cambria Math"/>
                      </a:rPr>
                      <m:t> </m:t>
                    </m:r>
                  </m:oMath>
                </a14:m>
                <a:r>
                  <a:rPr lang="en-GB" sz="1600" dirty="0" smtClean="0"/>
                  <a:t>	</a:t>
                </a:r>
              </a:p>
              <a:p>
                <a:r>
                  <a:rPr lang="en-GB" sz="1600" dirty="0" smtClean="0"/>
                  <a:t>		</a:t>
                </a:r>
              </a:p>
              <a:p>
                <a:r>
                  <a:rPr lang="en-GB" dirty="0"/>
                  <a:t> </a:t>
                </a:r>
                <a:r>
                  <a:rPr lang="en-GB" dirty="0" smtClean="0"/>
                  <a:t>		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GB" sz="16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b="1" i="1"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𝒏</m:t>
                            </m:r>
                          </m:sub>
                          <m:sup>
                            <m:r>
                              <a:rPr lang="en-GB" b="1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GB" b="1" i="1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b="1" i="1"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𝒉</m:t>
                            </m:r>
                          </m:sub>
                          <m:sup>
                            <m:r>
                              <a:rPr lang="en-GB" b="1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e>
                    </m:d>
                    <m:r>
                      <a:rPr lang="en-GB" sz="16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GB" dirty="0"/>
                  <a:t>=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b="1" i="1"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𝒏</m:t>
                            </m:r>
                          </m:sub>
                          <m:sup>
                            <m:r>
                              <a:rPr lang="en-GB" b="1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GB" b="1" i="1">
                            <a:latin typeface="Cambria Math"/>
                          </a:rPr>
                          <m:t>, </m:t>
                        </m:r>
                        <m:r>
                          <a:rPr lang="en-GB" b="1" i="1"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r>
                  <a:rPr lang="en-GB" dirty="0" smtClean="0"/>
                  <a:t> &gt; 0        (7)</a:t>
                </a:r>
                <a:endParaRPr lang="en-GB" dirty="0"/>
              </a:p>
              <a:p>
                <a:endParaRPr lang="en-GB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2945" y="2996952"/>
                <a:ext cx="7620000" cy="3600400"/>
              </a:xfrm>
              <a:blipFill rotWithShape="1">
                <a:blip r:embed="rId2"/>
                <a:stretch>
                  <a:fillRect l="-4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1520" y="1393597"/>
                <a:ext cx="4572000" cy="12003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1st Assumption: </a:t>
                </a:r>
                <a:r>
                  <a:rPr lang="en-GB" dirty="0">
                    <a:solidFill>
                      <a:schemeClr val="tx2">
                        <a:lumMod val="75000"/>
                      </a:schemeClr>
                    </a:solidFill>
                  </a:rPr>
                  <a:t>Tax havens do not appreciably reduce effective foreign tax rates</a:t>
                </a:r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zh-CN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altLang="zh-CN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altLang="zh-CN" b="1" i="1"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n-GB" i="1" dirty="0">
                          <a:latin typeface="Cambria Math"/>
                          <a:ea typeface="Cambria Math"/>
                        </a:rPr>
                        <m:t>≅</m:t>
                      </m:r>
                      <m:sSub>
                        <m:sSubPr>
                          <m:ctrlPr>
                            <a:rPr lang="en-GB" altLang="zh-CN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altLang="zh-CN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altLang="zh-CN" b="1" i="1">
                              <a:latin typeface="Cambria Math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393597"/>
                <a:ext cx="457200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067" t="-25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5076056" y="188640"/>
                <a:ext cx="4067944" cy="324036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Tax rate on the firm’s foreign investment outside of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GB" sz="900" b="0" dirty="0"/>
                  <a:t> = Tax rate on the profit if the firm also has a tax haven operation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Level of capital investment in non-haven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 = Level of capital investment in haven</a:t>
                </a:r>
              </a:p>
              <a:p>
                <a:r>
                  <a:rPr lang="en-GB" sz="900" b="0" dirty="0"/>
                  <a:t>Q(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 dirty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 dirty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) = Production function of firm’s output in countries outside of havens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GB" sz="900" b="0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sz="900" b="0">
                            <a:latin typeface="Cambria Math"/>
                          </a:rPr>
                          <m:t>𝑸</m:t>
                        </m:r>
                      </m:e>
                    </m:acc>
                  </m:oMath>
                </a14:m>
                <a:r>
                  <a:rPr lang="en-GB" sz="900" b="0" dirty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)= Return to the tax haven earned in the tax haven itself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Cost per unit of capital investment in foreign countries outside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 = Cost per unit capital invested in the tax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900" b="0" dirty="0"/>
                  <a:t> = Profit- maximising level of foreign investment</a:t>
                </a:r>
              </a:p>
              <a:p>
                <a14:m>
                  <m:oMath xmlns:m="http://schemas.openxmlformats.org/officeDocument/2006/math">
                    <m:r>
                      <a:rPr lang="en-GB" sz="900" b="0">
                        <a:latin typeface="Cambria Math"/>
                      </a:rPr>
                      <m:t>𝛌</m:t>
                    </m:r>
                    <m:r>
                      <a:rPr lang="en-GB" sz="900" b="0">
                        <a:latin typeface="Cambria Math"/>
                      </a:rPr>
                      <m:t>  </m:t>
                    </m:r>
                  </m:oMath>
                </a14:m>
                <a:r>
                  <a:rPr lang="en-GB" sz="900" b="0" dirty="0"/>
                  <a:t> = Shadow cost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= Fixed amount of capital given in non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h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 = Fixed amount of  capital given in tax haven</a:t>
                </a:r>
              </a:p>
              <a:p>
                <a:endParaRPr lang="en-GB" sz="1800" b="0" dirty="0" smtClean="0"/>
              </a:p>
              <a:p>
                <a:r>
                  <a:rPr lang="en-GB" sz="1800" dirty="0"/>
                  <a:t/>
                </a:r>
                <a:br>
                  <a:rPr lang="en-GB" sz="1800" dirty="0"/>
                </a:br>
                <a:r>
                  <a:rPr lang="en-GB" sz="1800" dirty="0" smtClean="0"/>
                  <a:t> </a:t>
                </a:r>
                <a:endParaRPr lang="en-GB" sz="1800" dirty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88640"/>
                <a:ext cx="4067944" cy="32403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35460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5791200" cy="1371600"/>
          </a:xfrm>
        </p:spPr>
        <p:txBody>
          <a:bodyPr/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GB" baseline="30000" dirty="0">
                <a:solidFill>
                  <a:schemeClr val="tx2">
                    <a:lumMod val="75000"/>
                  </a:schemeClr>
                </a:solidFill>
              </a:rPr>
              <a:t>nd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case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3789040"/>
                <a:ext cx="8568952" cy="2960787"/>
              </a:xfrm>
            </p:spPr>
            <p:txBody>
              <a:bodyPr/>
              <a:lstStyle/>
              <a:p>
                <a:endParaRPr lang="en-GB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GB" sz="1800" b="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800" b="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sz="1800" b="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1800" b="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𝑛</m:t>
                            </m:r>
                          </m:sub>
                          <m:sup>
                            <m:r>
                              <a:rPr lang="en-GB" sz="1800" b="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GB" sz="1800" b="0" i="1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GB" sz="1800" b="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1800" b="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h</m:t>
                            </m:r>
                          </m:sub>
                          <m:sup>
                            <m:r>
                              <a:rPr lang="en-GB" sz="1800" b="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e>
                    </m:d>
                    <m:r>
                      <a:rPr lang="en-GB" sz="1800" b="0" i="1">
                        <a:latin typeface="Cambria Math"/>
                      </a:rPr>
                      <m:t> </m:t>
                    </m:r>
                  </m:oMath>
                </a14:m>
                <a:r>
                  <a:rPr lang="en-GB" sz="1800" b="0" dirty="0"/>
                  <a:t>= </a:t>
                </a:r>
                <a14:m>
                  <m:oMath xmlns:m="http://schemas.openxmlformats.org/officeDocument/2006/math">
                    <m:r>
                      <a:rPr lang="en-GB" sz="1800" b="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800" b="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sz="1800" b="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1800" b="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𝑛</m:t>
                            </m:r>
                          </m:sub>
                          <m:sup>
                            <m:r>
                              <a:rPr lang="en-GB" sz="1800" b="0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GB" sz="1800" b="0" i="1">
                            <a:latin typeface="Cambria Math"/>
                          </a:rPr>
                          <m:t>, 0</m:t>
                        </m:r>
                      </m:e>
                    </m:d>
                  </m:oMath>
                </a14:m>
                <a:r>
                  <a:rPr lang="en-GB" sz="1800" b="0" dirty="0"/>
                  <a:t> &gt; 0       			</a:t>
                </a:r>
                <a:r>
                  <a:rPr lang="en-GB" sz="1800" dirty="0" smtClean="0"/>
                  <a:t>(7)</a:t>
                </a:r>
                <a:endParaRPr lang="en-GB" sz="1800" dirty="0"/>
              </a:p>
              <a:p>
                <a:endParaRPr lang="en-GB" sz="600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800" b="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8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1800" b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GB" sz="1800" b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GB" sz="1800" b="0">
                            <a:latin typeface="Cambria Math"/>
                          </a:rPr>
                          <m:t>Q</m:t>
                        </m:r>
                        <m:d>
                          <m:dPr>
                            <m:ctrlPr>
                              <a:rPr lang="en-GB" sz="1800" b="0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GB" sz="1800" b="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GB" sz="1800" b="0">
                                    <a:latin typeface="Cambria Math"/>
                                  </a:rPr>
                                  <m:t>K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/>
                                  </a:rPr>
                                  <m:t>n</m:t>
                                </m:r>
                              </m:sub>
                              <m:sup/>
                            </m:sSubSup>
                            <m:r>
                              <a:rPr lang="en-GB" sz="1800" b="0">
                                <a:latin typeface="Cambria Math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GB" sz="1800" b="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GB" sz="1800" b="0">
                                    <a:latin typeface="Cambria Math"/>
                                  </a:rPr>
                                  <m:t>K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/>
                                  </a:rPr>
                                  <m:t>h</m:t>
                                </m:r>
                              </m:sub>
                              <m:sup/>
                            </m:sSubSup>
                          </m:e>
                        </m:d>
                      </m:num>
                      <m:den>
                        <m:r>
                          <a:rPr lang="en-GB" sz="1800" b="0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GB" sz="18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1800" b="0">
                                <a:latin typeface="Cambria Math"/>
                              </a:rPr>
                              <m:t>K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n</m:t>
                            </m:r>
                          </m:sub>
                        </m:sSub>
                        <m:r>
                          <a:rPr lang="en-GB" sz="1800" b="0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GB" sz="18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1800" b="0">
                                <a:latin typeface="Cambria Math"/>
                              </a:rPr>
                              <m:t>K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h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1800" b="0" dirty="0"/>
                  <a:t>   &lt; 0					</a:t>
                </a:r>
                <a:r>
                  <a:rPr lang="en-GB" sz="1800" dirty="0" smtClean="0"/>
                  <a:t>(8)</a:t>
                </a:r>
                <a:endParaRPr lang="en-GB" sz="1800" dirty="0"/>
              </a:p>
              <a:p>
                <a:endParaRPr lang="en-GB" sz="700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r>
                  <a:rPr lang="en-GB" sz="1800" dirty="0">
                    <a:solidFill>
                      <a:schemeClr val="tx2">
                        <a:lumMod val="75000"/>
                      </a:schemeClr>
                    </a:solidFill>
                  </a:rPr>
                  <a:t>From 1</a:t>
                </a:r>
                <a:r>
                  <a:rPr lang="en-GB" sz="1800" baseline="30000" dirty="0">
                    <a:solidFill>
                      <a:schemeClr val="tx2">
                        <a:lumMod val="75000"/>
                      </a:schemeClr>
                    </a:solidFill>
                  </a:rPr>
                  <a:t>st</a:t>
                </a:r>
                <a:r>
                  <a:rPr lang="en-GB" sz="1800" dirty="0">
                    <a:solidFill>
                      <a:schemeClr val="tx2">
                        <a:lumMod val="75000"/>
                      </a:schemeClr>
                    </a:solidFill>
                  </a:rPr>
                  <a:t> and 2</a:t>
                </a:r>
                <a:r>
                  <a:rPr lang="en-GB" sz="1800" baseline="30000" dirty="0">
                    <a:solidFill>
                      <a:schemeClr val="tx2">
                        <a:lumMod val="75000"/>
                      </a:schemeClr>
                    </a:solidFill>
                  </a:rPr>
                  <a:t>nd</a:t>
                </a:r>
                <a:r>
                  <a:rPr lang="en-GB" sz="1800" dirty="0">
                    <a:solidFill>
                      <a:schemeClr val="tx2">
                        <a:lumMod val="75000"/>
                      </a:schemeClr>
                    </a:solidFill>
                  </a:rPr>
                  <a:t> assumption:</a:t>
                </a:r>
                <a:endParaRPr lang="en-GB" sz="900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r>
                  <a:rPr lang="en-GB" sz="1800" dirty="0"/>
                  <a:t>		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GB" sz="18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sz="1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1800" i="1"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1800" b="1" i="1" smtClean="0">
                                <a:latin typeface="Cambria Math"/>
                              </a:rPr>
                              <m:t>𝒏</m:t>
                            </m:r>
                          </m:sub>
                          <m:sup>
                            <m:r>
                              <a:rPr lang="en-GB" sz="1800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GB" sz="1800" i="1">
                            <a:latin typeface="Cambria Math"/>
                          </a:rPr>
                          <m:t>, </m:t>
                        </m:r>
                        <m:r>
                          <a:rPr lang="en-GB" sz="1800" i="1"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r>
                  <a:rPr lang="en-GB" sz="1800" dirty="0"/>
                  <a:t> &gt;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GB" sz="18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sz="1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1800" i="1"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1800" b="1" i="1" smtClean="0">
                                <a:latin typeface="Cambria Math"/>
                              </a:rPr>
                              <m:t>𝒏</m:t>
                            </m:r>
                          </m:sub>
                          <m:sup>
                            <m:r>
                              <a:rPr lang="en-GB" sz="1800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GB" sz="1800" i="1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GB" sz="1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1800" i="1"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1800" b="1" i="1" smtClean="0">
                                <a:latin typeface="Cambria Math"/>
                              </a:rPr>
                              <m:t>𝒉</m:t>
                            </m:r>
                          </m:sub>
                          <m:sup>
                            <m:r>
                              <a:rPr lang="en-GB" sz="180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e>
                    </m:d>
                    <m:r>
                      <a:rPr lang="en-GB" sz="1800" i="1">
                        <a:latin typeface="Cambria Math"/>
                      </a:rPr>
                      <m:t> </m:t>
                    </m:r>
                    <m:r>
                      <a:rPr lang="en-GB" sz="1800" dirty="0">
                        <a:latin typeface="Cambria Math"/>
                        <a:ea typeface="Cambria Math"/>
                      </a:rPr>
                      <m:t>∀ </m:t>
                    </m:r>
                    <m:sSubSup>
                      <m:sSubSupPr>
                        <m:ctrlPr>
                          <a:rPr lang="en-GB" sz="1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1800" i="1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1800" b="1" i="1" smtClean="0">
                            <a:latin typeface="Cambria Math"/>
                          </a:rPr>
                          <m:t>𝒉</m:t>
                        </m:r>
                      </m:sub>
                      <m:sup>
                        <m:r>
                          <a:rPr lang="en-GB" sz="1800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GB" sz="1800">
                        <a:latin typeface="Cambria Math"/>
                      </a:rPr>
                      <m:t>&gt;</m:t>
                    </m:r>
                    <m:r>
                      <a:rPr lang="en-GB" sz="1800">
                        <a:latin typeface="Cambria Math"/>
                      </a:rPr>
                      <m:t>𝟎</m:t>
                    </m:r>
                  </m:oMath>
                </a14:m>
                <a:r>
                  <a:rPr lang="en-GB" sz="1800" dirty="0" smtClean="0">
                    <a:solidFill>
                      <a:schemeClr val="tx2">
                        <a:lumMod val="75000"/>
                      </a:schemeClr>
                    </a:solidFill>
                  </a:rPr>
                  <a:t>     	</a:t>
                </a:r>
                <a:r>
                  <a:rPr lang="en-GB" sz="1800" dirty="0" smtClean="0"/>
                  <a:t>(9)</a:t>
                </a:r>
                <a:endParaRPr lang="en-GB" sz="1800" dirty="0"/>
              </a:p>
              <a:p>
                <a:endParaRPr lang="en-GB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3789040"/>
                <a:ext cx="8568952" cy="2960787"/>
              </a:xfrm>
              <a:blipFill rotWithShape="1">
                <a:blip r:embed="rId2"/>
                <a:stretch>
                  <a:fillRect l="-5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1520" y="1613831"/>
                <a:ext cx="4572000" cy="236622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2</a:t>
                </a:r>
                <a:r>
                  <a:rPr lang="en-GB" b="1" baseline="30000" dirty="0">
                    <a:solidFill>
                      <a:schemeClr val="tx2">
                        <a:lumMod val="75000"/>
                      </a:schemeClr>
                    </a:solidFill>
                  </a:rPr>
                  <a:t>nd</a:t>
                </a:r>
                <a:r>
                  <a:rPr lang="en-GB" b="1" dirty="0">
                    <a:solidFill>
                      <a:schemeClr val="tx2">
                        <a:lumMod val="75000"/>
                      </a:schemeClr>
                    </a:solidFill>
                  </a:rPr>
                  <a:t> Assumption</a:t>
                </a:r>
                <a:r>
                  <a:rPr lang="en-GB" dirty="0">
                    <a:solidFill>
                      <a:schemeClr val="tx2">
                        <a:lumMod val="75000"/>
                      </a:schemeClr>
                    </a:solidFill>
                  </a:rPr>
                  <a:t>: If the marginal product of capital in non-havens falls as more capital is invested in </a:t>
                </a:r>
                <a:r>
                  <a:rPr lang="en-GB" dirty="0" smtClean="0">
                    <a:solidFill>
                      <a:schemeClr val="tx2">
                        <a:lumMod val="75000"/>
                      </a:schemeClr>
                    </a:solidFill>
                  </a:rPr>
                  <a:t>havens</a:t>
                </a:r>
              </a:p>
              <a:p>
                <a:endParaRPr lang="en-GB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endParaRPr lang="en-GB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endParaRPr lang="en-GB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r>
                  <a:rPr lang="en-GB" dirty="0">
                    <a:solidFill>
                      <a:schemeClr val="tx2">
                        <a:lumMod val="75000"/>
                      </a:schemeClr>
                    </a:solidFill>
                  </a:rPr>
                  <a:t>( specifically, if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GB" sz="20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GB" sz="2000">
                            <a:latin typeface="Cambria Math"/>
                          </a:rPr>
                          <m:t>Q</m:t>
                        </m:r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GB" sz="200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GB" sz="2000">
                                    <a:latin typeface="Cambria Math"/>
                                  </a:rPr>
                                  <m:t>K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/>
                            </m:sSubSup>
                            <m:r>
                              <a:rPr lang="en-GB" sz="2000">
                                <a:latin typeface="Cambria Math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GB" sz="20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GB" sz="2000">
                                    <a:latin typeface="Cambria Math"/>
                                  </a:rPr>
                                  <m:t>K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/>
                                  </a:rPr>
                                  <m:t>h</m:t>
                                </m:r>
                              </m:sub>
                              <m:sup/>
                            </m:sSubSup>
                          </m:e>
                        </m:d>
                      </m:num>
                      <m:den>
                        <m:r>
                          <a:rPr lang="en-GB" sz="2000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/>
                              </a:rPr>
                              <m:t>K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n</m:t>
                            </m:r>
                          </m:sub>
                        </m:sSub>
                        <m:r>
                          <a:rPr lang="en-GB" sz="2000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GB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/>
                              </a:rPr>
                              <m:t>K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/>
                              </a:rPr>
                              <m:t>h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dirty="0"/>
                  <a:t>   &lt; 0   </a:t>
                </a:r>
                <a:r>
                  <a:rPr lang="en-GB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(8) </a:t>
                </a:r>
                <a:r>
                  <a:rPr lang="en-GB" dirty="0">
                    <a:solidFill>
                      <a:schemeClr val="tx2">
                        <a:lumMod val="75000"/>
                      </a:schemeClr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613831"/>
                <a:ext cx="4572000" cy="2366225"/>
              </a:xfrm>
              <a:prstGeom prst="rect">
                <a:avLst/>
              </a:prstGeom>
              <a:blipFill rotWithShape="1">
                <a:blip r:embed="rId3"/>
                <a:stretch>
                  <a:fillRect l="-1067" t="-1289" r="-16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5076056" y="188640"/>
                <a:ext cx="4067944" cy="324036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Tax rate on the firm’s foreign investment outside of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GB" sz="900" b="0" dirty="0"/>
                  <a:t> = Tax rate on the profit if the firm also has a tax haven operation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Level of capital investment in non-haven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 = Level of capital investment in haven</a:t>
                </a:r>
              </a:p>
              <a:p>
                <a:r>
                  <a:rPr lang="en-GB" sz="900" b="0" dirty="0"/>
                  <a:t>Q(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 dirty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 dirty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) = Production function of firm’s output in countries outside of havens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GB" sz="900" b="0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sz="900" b="0">
                            <a:latin typeface="Cambria Math"/>
                          </a:rPr>
                          <m:t>𝑸</m:t>
                        </m:r>
                      </m:e>
                    </m:acc>
                  </m:oMath>
                </a14:m>
                <a:r>
                  <a:rPr lang="en-GB" sz="900" b="0" dirty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)= Return to the tax haven earned in the tax haven itself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Cost per unit of capital investment in foreign countries outside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 = Cost per unit capital invested in the tax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900" b="0" dirty="0"/>
                  <a:t> = Profit- maximising level of foreign investment</a:t>
                </a:r>
              </a:p>
              <a:p>
                <a14:m>
                  <m:oMath xmlns:m="http://schemas.openxmlformats.org/officeDocument/2006/math">
                    <m:r>
                      <a:rPr lang="en-GB" sz="900" b="0">
                        <a:latin typeface="Cambria Math"/>
                      </a:rPr>
                      <m:t>𝛌</m:t>
                    </m:r>
                    <m:r>
                      <a:rPr lang="en-GB" sz="900" b="0">
                        <a:latin typeface="Cambria Math"/>
                      </a:rPr>
                      <m:t>  </m:t>
                    </m:r>
                  </m:oMath>
                </a14:m>
                <a:r>
                  <a:rPr lang="en-GB" sz="900" b="0" dirty="0"/>
                  <a:t> = Shadow cost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= Fixed amount of capital given in non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h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 = Fixed amount of  capital given in tax haven</a:t>
                </a:r>
              </a:p>
              <a:p>
                <a:endParaRPr lang="en-GB" sz="1800" b="0" dirty="0" smtClean="0"/>
              </a:p>
              <a:p>
                <a:r>
                  <a:rPr lang="en-GB" sz="1800" dirty="0"/>
                  <a:t/>
                </a:r>
                <a:br>
                  <a:rPr lang="en-GB" sz="1800" dirty="0"/>
                </a:br>
                <a:r>
                  <a:rPr lang="en-GB" sz="1800" dirty="0" smtClean="0"/>
                  <a:t> </a:t>
                </a:r>
                <a:endParaRPr lang="en-GB" sz="1800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88640"/>
                <a:ext cx="4067944" cy="32403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443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038" y="3284984"/>
            <a:ext cx="104360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Product of capital Investment</a:t>
            </a:r>
            <a:endParaRPr lang="en-GB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574398"/>
                <a:ext cx="5976664" cy="172819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800" b="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sz="1800" b="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1800" b="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sz="1800" b="0" i="1" smtClean="0">
                                <a:latin typeface="Cambria Math"/>
                              </a:rPr>
                              <m:t>𝑛</m:t>
                            </m:r>
                          </m:sub>
                          <m:sup>
                            <m:r>
                              <a:rPr lang="en-GB" sz="1800" b="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GB" sz="1800" b="0" i="1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GB" sz="1800" b="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1800" b="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sz="1800" b="0" i="1" smtClean="0">
                                <a:latin typeface="Cambria Math"/>
                              </a:rPr>
                              <m:t>h</m:t>
                            </m:r>
                          </m:sub>
                          <m:sup>
                            <m:r>
                              <a:rPr lang="en-GB" sz="1800" b="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e>
                    </m:d>
                    <m:r>
                      <a:rPr lang="en-GB" sz="1800" b="0" i="1">
                        <a:latin typeface="Cambria Math"/>
                      </a:rPr>
                      <m:t> </m:t>
                    </m:r>
                  </m:oMath>
                </a14:m>
                <a:r>
                  <a:rPr lang="en-GB" sz="1800" b="0" dirty="0"/>
                  <a:t>= </a:t>
                </a:r>
                <a14:m>
                  <m:oMath xmlns:m="http://schemas.openxmlformats.org/officeDocument/2006/math">
                    <m:r>
                      <a:rPr lang="en-GB" sz="1800" b="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800" b="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sz="1800" b="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1800" b="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sz="1800" b="0" i="1" smtClean="0">
                                <a:latin typeface="Cambria Math"/>
                              </a:rPr>
                              <m:t>𝑛</m:t>
                            </m:r>
                          </m:sub>
                          <m:sup>
                            <m:r>
                              <a:rPr lang="en-GB" sz="1800" b="0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GB" sz="1800" b="0" i="1">
                            <a:latin typeface="Cambria Math"/>
                          </a:rPr>
                          <m:t>, 0</m:t>
                        </m:r>
                      </m:e>
                    </m:d>
                  </m:oMath>
                </a14:m>
                <a:r>
                  <a:rPr lang="en-GB" sz="1800" b="0" dirty="0" smtClean="0"/>
                  <a:t>      	</a:t>
                </a:r>
                <a:r>
                  <a:rPr lang="en-GB" sz="1800" dirty="0" smtClean="0"/>
                  <a:t>(7)</a:t>
                </a:r>
                <a:endParaRPr lang="en-GB" sz="1800" dirty="0"/>
              </a:p>
              <a:p>
                <a:endParaRPr lang="en-GB" sz="600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endParaRPr lang="en-GB" sz="700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GB" b="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  <m:sup>
                            <m:r>
                              <a:rPr lang="en-GB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GB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, 0</m:t>
                        </m:r>
                      </m:e>
                    </m:d>
                  </m:oMath>
                </a14:m>
                <a:r>
                  <a:rPr lang="en-GB" b="0" dirty="0">
                    <a:solidFill>
                      <a:schemeClr val="tx1"/>
                    </a:solidFill>
                  </a:rPr>
                  <a:t> &gt;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  <m:sup>
                            <m:r>
                              <a:rPr lang="en-GB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GB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GB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sub>
                          <m:sup>
                            <m:r>
                              <a:rPr lang="en-GB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GB" b="0" dirty="0" smtClean="0">
                    <a:solidFill>
                      <a:schemeClr val="tx1"/>
                    </a:solidFill>
                  </a:rPr>
                  <a:t>	</a:t>
                </a:r>
                <a:r>
                  <a:rPr lang="en-GB" dirty="0" smtClean="0">
                    <a:solidFill>
                      <a:schemeClr val="tx1"/>
                    </a:solidFill>
                  </a:rPr>
                  <a:t>(9)</a:t>
                </a:r>
              </a:p>
              <a:p>
                <a:endParaRPr lang="en-GB" b="0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574398"/>
                <a:ext cx="5976664" cy="1728192"/>
              </a:xfrm>
              <a:blipFill rotWithShape="1">
                <a:blip r:embed="rId2"/>
                <a:stretch>
                  <a:fillRect l="-408" t="-1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0590" y="-315416"/>
            <a:ext cx="5791200" cy="1371600"/>
          </a:xfrm>
        </p:spPr>
        <p:txBody>
          <a:bodyPr/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GB" baseline="30000" dirty="0">
                <a:solidFill>
                  <a:schemeClr val="tx2">
                    <a:lumMod val="75000"/>
                  </a:schemeClr>
                </a:solidFill>
              </a:rPr>
              <a:t>nd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case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11960" y="4554223"/>
                <a:ext cx="4527351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 smtClean="0">
                    <a:solidFill>
                      <a:schemeClr val="tx2">
                        <a:lumMod val="75000"/>
                      </a:schemeClr>
                    </a:solidFill>
                  </a:rPr>
                  <a:t>Then	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/>
                              </a:rPr>
                              <m:t>𝑛</m:t>
                            </m:r>
                          </m:sub>
                          <m:sup>
                            <m:r>
                              <a:rPr lang="en-GB" sz="200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GB" sz="2000" i="1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/>
                              </a:rPr>
                              <m:t>h</m:t>
                            </m:r>
                          </m:sub>
                          <m:sup>
                            <m:r>
                              <a:rPr lang="en-GB" sz="200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GB" sz="2000" dirty="0"/>
                  <a:t> &gt;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/>
                              </a:rPr>
                              <m:t>𝑛</m:t>
                            </m:r>
                          </m:sub>
                          <m:sup>
                            <m:r>
                              <a:rPr lang="en-GB" sz="2000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GB" sz="2000" i="1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/>
                              </a:rPr>
                              <m:t>h</m:t>
                            </m:r>
                          </m:sub>
                          <m:sup>
                            <m:r>
                              <a:rPr lang="en-GB" sz="200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GB" sz="2000" dirty="0">
                    <a:solidFill>
                      <a:schemeClr val="tx2">
                        <a:lumMod val="75000"/>
                      </a:schemeClr>
                    </a:solidFill>
                  </a:rPr>
                  <a:t>		</a:t>
                </a:r>
              </a:p>
              <a:p>
                <a:r>
                  <a:rPr lang="en-GB" sz="2000" dirty="0" err="1">
                    <a:solidFill>
                      <a:schemeClr val="tx2">
                        <a:lumMod val="75000"/>
                      </a:schemeClr>
                    </a:solidFill>
                  </a:rPr>
                  <a:t>So.</a:t>
                </a:r>
                <a:r>
                  <a:rPr lang="en-GB" sz="2000" dirty="0">
                    <a:solidFill>
                      <a:schemeClr val="tx2">
                        <a:lumMod val="75000"/>
                      </a:schemeClr>
                    </a:solidFill>
                  </a:rPr>
                  <a:t>.</a:t>
                </a:r>
              </a:p>
              <a:p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2000" i="1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GB" sz="2000" b="0" i="1" smtClean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sz="2000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GB" sz="2000" i="1">
                        <a:latin typeface="Cambria Math"/>
                      </a:rPr>
                      <m:t>  &lt;  </m:t>
                    </m:r>
                    <m:sSubSup>
                      <m:sSubSupPr>
                        <m:ctrlPr>
                          <a:rPr lang="en-GB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2000" i="1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GB" sz="2000" b="0" i="1" smtClean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sz="2000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en-GB" sz="2000" dirty="0" smtClean="0"/>
              </a:p>
              <a:p>
                <a:endParaRPr lang="en-GB" sz="2000" dirty="0"/>
              </a:p>
              <a:p>
                <a:r>
                  <a:rPr lang="en-GB" sz="2000" dirty="0" smtClean="0"/>
                  <a:t>=&gt; </a:t>
                </a:r>
                <a:r>
                  <a:rPr lang="en-GB" sz="2000" dirty="0"/>
                  <a:t>tax havens do divert investment in non-havens</a:t>
                </a:r>
              </a:p>
              <a:p>
                <a:endParaRPr lang="en-GB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554223"/>
                <a:ext cx="4527351" cy="2554545"/>
              </a:xfrm>
              <a:prstGeom prst="rect">
                <a:avLst/>
              </a:prstGeom>
              <a:blipFill rotWithShape="1">
                <a:blip r:embed="rId3"/>
                <a:stretch>
                  <a:fillRect l="-1480" t="-11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60"/>
          <a:stretch/>
        </p:blipFill>
        <p:spPr>
          <a:xfrm>
            <a:off x="802607" y="3134020"/>
            <a:ext cx="3168353" cy="30115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55776" y="6002593"/>
                <a:ext cx="504056" cy="36933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GB" i="1">
                              <a:latin typeface="Cambria Math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6002593"/>
                <a:ext cx="50405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8711" y="6002593"/>
                <a:ext cx="648072" cy="36933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GB" i="1">
                              <a:latin typeface="Cambria Math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11" y="6002593"/>
                <a:ext cx="64807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076056" y="188640"/>
                <a:ext cx="4067944" cy="324036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Tax rate on the firm’s foreign investment outside of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GB" sz="900" b="0" dirty="0"/>
                  <a:t> = Tax rate on the profit if the firm also has a tax haven operation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Level of capital investment in non-haven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 = Level of capital investment in haven</a:t>
                </a:r>
              </a:p>
              <a:p>
                <a:r>
                  <a:rPr lang="en-GB" sz="900" b="0" dirty="0"/>
                  <a:t>Q(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 dirty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 dirty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) = Production function of firm’s output in countries outside of havens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GB" sz="900" b="0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sz="900" b="0">
                            <a:latin typeface="Cambria Math"/>
                          </a:rPr>
                          <m:t>𝑸</m:t>
                        </m:r>
                      </m:e>
                    </m:acc>
                  </m:oMath>
                </a14:m>
                <a:r>
                  <a:rPr lang="en-GB" sz="900" b="0" dirty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)= Return to the tax haven earned in the tax haven itself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Cost per unit of capital investment in foreign countries outside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 = Cost per unit capital invested in the tax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900" b="0" dirty="0"/>
                  <a:t> = Profit- maximising level of foreign investment</a:t>
                </a:r>
              </a:p>
              <a:p>
                <a14:m>
                  <m:oMath xmlns:m="http://schemas.openxmlformats.org/officeDocument/2006/math">
                    <m:r>
                      <a:rPr lang="en-GB" sz="900" b="0">
                        <a:latin typeface="Cambria Math"/>
                      </a:rPr>
                      <m:t>𝛌</m:t>
                    </m:r>
                    <m:r>
                      <a:rPr lang="en-GB" sz="900" b="0">
                        <a:latin typeface="Cambria Math"/>
                      </a:rPr>
                      <m:t>  </m:t>
                    </m:r>
                  </m:oMath>
                </a14:m>
                <a:r>
                  <a:rPr lang="en-GB" sz="900" b="0" dirty="0"/>
                  <a:t> = Shadow cost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= Fixed amount of capital given in non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h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 = Fixed amount of  capital given in tax haven</a:t>
                </a:r>
              </a:p>
              <a:p>
                <a:endParaRPr lang="en-GB" sz="1800" b="0" dirty="0" smtClean="0"/>
              </a:p>
              <a:p>
                <a:r>
                  <a:rPr lang="en-GB" sz="1800" dirty="0"/>
                  <a:t/>
                </a:r>
                <a:br>
                  <a:rPr lang="en-GB" sz="1800" dirty="0"/>
                </a:br>
                <a:r>
                  <a:rPr lang="en-GB" sz="1800" dirty="0" smtClean="0"/>
                  <a:t> </a:t>
                </a:r>
                <a:endParaRPr lang="en-GB" sz="1800" dirty="0"/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88640"/>
                <a:ext cx="4067944" cy="324036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011289" y="6002593"/>
            <a:ext cx="1554063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Capital investment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6021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16042"/>
          </a:xfrm>
        </p:spPr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result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0"/>
                <a:ext cx="7620000" cy="4700736"/>
              </a:xfrm>
            </p:spPr>
            <p:txBody>
              <a:bodyPr>
                <a:normAutofit/>
              </a:bodyPr>
              <a:lstStyle/>
              <a:p>
                <a:r>
                  <a:rPr lang="en-GB" dirty="0" smtClean="0">
                    <a:solidFill>
                      <a:schemeClr val="tx2">
                        <a:lumMod val="75000"/>
                      </a:schemeClr>
                    </a:solidFill>
                  </a:rPr>
                  <a:t>1</a:t>
                </a:r>
                <a:r>
                  <a:rPr lang="en-GB" baseline="30000" dirty="0" smtClean="0">
                    <a:solidFill>
                      <a:schemeClr val="tx2">
                        <a:lumMod val="75000"/>
                      </a:schemeClr>
                    </a:solidFill>
                  </a:rPr>
                  <a:t>st</a:t>
                </a:r>
                <a:r>
                  <a:rPr lang="en-GB" dirty="0" smtClean="0">
                    <a:solidFill>
                      <a:schemeClr val="tx2">
                        <a:lumMod val="75000"/>
                      </a:schemeClr>
                    </a:solidFill>
                  </a:rPr>
                  <a:t> CASE</a:t>
                </a:r>
                <a:r>
                  <a:rPr lang="en-GB" dirty="0" smtClean="0"/>
                  <a:t>: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b="1" i="1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GB" b="1" i="1" smtClean="0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GB" b="1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GB" b="1" i="1">
                        <a:latin typeface="Cambria Math"/>
                      </a:rPr>
                      <m:t>&lt;</m:t>
                    </m:r>
                    <m:sSubSup>
                      <m:sSubSupPr>
                        <m:ctrlPr>
                          <a:rPr lang="en-GB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b="1" i="1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GB" b="1" i="1" smtClean="0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GB" b="1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dirty="0" smtClean="0"/>
                  <a:t>       =&gt;   tax havens do not divert investment in non - havens  </a:t>
                </a:r>
                <a:endParaRPr lang="en-GB" dirty="0"/>
              </a:p>
              <a:p>
                <a:endParaRPr lang="en-GB" dirty="0"/>
              </a:p>
              <a:p>
                <a:r>
                  <a:rPr lang="en-GB" dirty="0" smtClean="0">
                    <a:solidFill>
                      <a:schemeClr val="tx2">
                        <a:lumMod val="75000"/>
                      </a:schemeClr>
                    </a:solidFill>
                  </a:rPr>
                  <a:t>2</a:t>
                </a:r>
                <a:r>
                  <a:rPr lang="en-GB" baseline="30000" dirty="0" smtClean="0">
                    <a:solidFill>
                      <a:schemeClr val="tx2">
                        <a:lumMod val="75000"/>
                      </a:schemeClr>
                    </a:solidFill>
                  </a:rPr>
                  <a:t>nd </a:t>
                </a:r>
                <a:r>
                  <a:rPr lang="en-GB" dirty="0" smtClean="0">
                    <a:solidFill>
                      <a:schemeClr val="tx2">
                        <a:lumMod val="75000"/>
                      </a:schemeClr>
                    </a:solidFill>
                  </a:rPr>
                  <a:t>CASE</a:t>
                </a:r>
                <a:r>
                  <a:rPr lang="en-GB" dirty="0" smtClean="0"/>
                  <a:t>: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b="1" i="1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GB" b="1" i="1" smtClean="0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GB" b="1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GB" b="1" i="1" smtClean="0">
                        <a:latin typeface="Cambria Math"/>
                      </a:rPr>
                      <m:t>&gt;</m:t>
                    </m:r>
                    <m:sSubSup>
                      <m:sSubSupPr>
                        <m:ctrlPr>
                          <a:rPr lang="en-GB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b="1" i="1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GB" b="1" i="1" smtClean="0">
                            <a:latin typeface="Cambria Math"/>
                          </a:rPr>
                          <m:t>𝒉</m:t>
                        </m:r>
                      </m:sub>
                      <m:sup>
                        <m:r>
                          <a:rPr lang="en-GB" b="1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dirty="0" smtClean="0"/>
                  <a:t>      =&gt; tax havens do divert investment in non-havens</a:t>
                </a:r>
                <a:endParaRPr lang="en-GB" dirty="0"/>
              </a:p>
              <a:p>
                <a:endParaRPr lang="en-GB" dirty="0" smtClean="0"/>
              </a:p>
              <a:p>
                <a:r>
                  <a:rPr lang="en-GB" dirty="0" smtClean="0"/>
                  <a:t>We get two different results.</a:t>
                </a:r>
              </a:p>
              <a:p>
                <a:endParaRPr lang="en-GB" dirty="0" smtClean="0"/>
              </a:p>
              <a:p>
                <a:r>
                  <a:rPr lang="en-GB" dirty="0" smtClean="0">
                    <a:solidFill>
                      <a:schemeClr val="tx2">
                        <a:lumMod val="75000"/>
                      </a:schemeClr>
                    </a:solidFill>
                  </a:rPr>
                  <a:t>Conclusion? </a:t>
                </a:r>
                <a:r>
                  <a:rPr lang="en-GB" dirty="0" smtClean="0"/>
                  <a:t>The result is theoretically ambiguous. </a:t>
                </a:r>
              </a:p>
              <a:p>
                <a:endParaRPr lang="en-GB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0"/>
                <a:ext cx="7620000" cy="4700736"/>
              </a:xfrm>
              <a:blipFill rotWithShape="1">
                <a:blip r:embed="rId2"/>
                <a:stretch>
                  <a:fillRect l="-800" t="-5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310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556720"/>
          </a:xfrm>
        </p:spPr>
        <p:txBody>
          <a:bodyPr/>
          <a:lstStyle/>
          <a:p>
            <a:r>
              <a:rPr lang="en-GB" dirty="0" smtClean="0"/>
              <a:t>So, the tax havens do not necessarily harm the economic activity in non-havens.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In the end – it depends on tax rates, amount of capital invested, shadow costs etc.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result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9046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References 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84437"/>
            <a:ext cx="7620000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Desai, </a:t>
            </a:r>
            <a:r>
              <a:rPr lang="en-GB" dirty="0" err="1"/>
              <a:t>Mihir</a:t>
            </a:r>
            <a:r>
              <a:rPr lang="en-GB" dirty="0"/>
              <a:t> A. and Foley, C. Fritz and Hines Jr., James R., Do Tax Havens Divert Economic Activity? (April 2005). Ross School of Business </a:t>
            </a:r>
            <a:r>
              <a:rPr lang="en-GB" dirty="0" smtClean="0"/>
              <a:t>Paper </a:t>
            </a:r>
            <a:r>
              <a:rPr lang="en-GB" dirty="0"/>
              <a:t>No. 1024</a:t>
            </a:r>
            <a:r>
              <a:rPr lang="en-GB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73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900018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Main issue</a:t>
            </a:r>
            <a:endParaRPr lang="en-GB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7620000" cy="4248472"/>
          </a:xfrm>
        </p:spPr>
        <p:txBody>
          <a:bodyPr>
            <a:normAutofit/>
          </a:bodyPr>
          <a:lstStyle/>
          <a:p>
            <a:r>
              <a:rPr lang="en-GB" sz="2800" b="0" dirty="0" smtClean="0"/>
              <a:t>What is the impact  of tax havens on non-haven countries in terms of foreign investment?</a:t>
            </a:r>
          </a:p>
          <a:p>
            <a:endParaRPr lang="en-GB" sz="2800" b="0" dirty="0"/>
          </a:p>
          <a:p>
            <a:endParaRPr lang="en-GB" sz="2800" b="0" dirty="0" smtClean="0"/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Predicted result:</a:t>
            </a:r>
          </a:p>
          <a:p>
            <a:r>
              <a:rPr lang="en-GB" sz="2800" b="0" dirty="0" smtClean="0"/>
              <a:t>Economic activity in non-havens is diverted.</a:t>
            </a:r>
          </a:p>
        </p:txBody>
      </p:sp>
    </p:spTree>
    <p:extLst>
      <p:ext uri="{BB962C8B-B14F-4D97-AF65-F5344CB8AC3E}">
        <p14:creationId xmlns:p14="http://schemas.microsoft.com/office/powerpoint/2010/main" val="53198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5791200" cy="683994"/>
          </a:xfrm>
        </p:spPr>
        <p:txBody>
          <a:bodyPr>
            <a:noAutofit/>
          </a:bodyPr>
          <a:lstStyle/>
          <a:p>
            <a:pPr algn="ctr"/>
            <a:r>
              <a:rPr lang="en-GB" sz="4000" dirty="0" smtClean="0">
                <a:solidFill>
                  <a:schemeClr val="tx2">
                    <a:lumMod val="75000"/>
                  </a:schemeClr>
                </a:solidFill>
              </a:rPr>
              <a:t>Variables </a:t>
            </a:r>
            <a:endParaRPr lang="en-GB" sz="4000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052736"/>
                <a:ext cx="7620000" cy="5616624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1400" b="1" i="1" smtClean="0">
                            <a:latin typeface="Cambria Math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1400" dirty="0" smtClean="0"/>
                  <a:t> </a:t>
                </a:r>
                <a:r>
                  <a:rPr lang="en-GB" sz="1400" b="0" dirty="0" smtClean="0"/>
                  <a:t>= Tax rate on the firm’s foreign investment outside of tax havens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1400" b="1" i="1" smtClean="0">
                            <a:latin typeface="Cambria Math"/>
                            <a:ea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GB" sz="1400" dirty="0" smtClean="0"/>
                  <a:t> </a:t>
                </a:r>
                <a:r>
                  <a:rPr lang="en-GB" sz="1400" b="0" dirty="0" smtClean="0"/>
                  <a:t>= Tax rate on the profit if the firm also has a tax haven operation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US" sz="1400" b="1" i="1" smtClean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1400" dirty="0" smtClean="0"/>
                  <a:t> </a:t>
                </a:r>
                <a:r>
                  <a:rPr lang="en-GB" sz="1400" b="0" dirty="0" smtClean="0"/>
                  <a:t>= Level of capital investment in non-haven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US" sz="1400" b="1" i="1" smtClean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1400" dirty="0" smtClean="0"/>
                  <a:t> </a:t>
                </a:r>
                <a:r>
                  <a:rPr lang="en-GB" sz="1400" b="0" dirty="0" smtClean="0"/>
                  <a:t>= Level of capital investment in haven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1400" dirty="0"/>
                  <a:t>Q(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US" sz="1400" b="1" i="1" smtClean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140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400" b="1" i="1" dirty="0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US" sz="1400" b="1" i="1" dirty="0" smtClean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1400" dirty="0"/>
                  <a:t>) </a:t>
                </a:r>
                <a:r>
                  <a:rPr lang="en-GB" sz="1400" b="0" dirty="0"/>
                  <a:t>= Production function of firm’s output in countries outside of havens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GB" sz="1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</m:acc>
                  </m:oMath>
                </a14:m>
                <a:r>
                  <a:rPr lang="en-GB" sz="1400" dirty="0" smtClean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US" sz="1400" b="1" i="1" smtClean="0">
                            <a:latin typeface="Cambria Math"/>
                          </a:rPr>
                          <m:t>𝒉</m:t>
                        </m:r>
                      </m:sub>
                      <m:sup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1400" dirty="0" smtClean="0"/>
                  <a:t>)</a:t>
                </a:r>
                <a:r>
                  <a:rPr lang="en-GB" sz="1400" b="0" dirty="0" smtClean="0"/>
                  <a:t>= Return to the tax haven earned in the tax haven itself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1400" b="1" i="1" smtClean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1400" dirty="0" smtClean="0"/>
                  <a:t> </a:t>
                </a:r>
                <a:r>
                  <a:rPr lang="en-GB" sz="1400" b="0" dirty="0" smtClean="0"/>
                  <a:t>= Cost per unit of capital investment in foreign countries outside tax havens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1400" b="1" i="1" smtClean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1400" dirty="0" smtClean="0"/>
                  <a:t> </a:t>
                </a:r>
                <a:r>
                  <a:rPr lang="en-GB" sz="1400" b="0" dirty="0" smtClean="0"/>
                  <a:t>= Cost per unit capital invested in the tax haven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US" sz="1400" b="1" i="1" smtClean="0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1400" dirty="0" smtClean="0"/>
                  <a:t> </a:t>
                </a:r>
                <a:r>
                  <a:rPr lang="en-GB" sz="1400" b="0" dirty="0" smtClean="0"/>
                  <a:t>= Profit- maximising level of foreign investment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1400" b="1" i="0" smtClean="0">
                        <a:latin typeface="Cambria Math"/>
                        <a:ea typeface="Cambria Math"/>
                      </a:rPr>
                      <m:t>𝛌</m:t>
                    </m:r>
                    <m:r>
                      <a:rPr lang="en-GB" sz="1400" b="0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en-GB" sz="1400" b="0" dirty="0" smtClean="0"/>
                  <a:t> = Shadow cost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1400" b="0" dirty="0" smtClean="0"/>
                  <a:t>= Fixed amount of capital given in non haven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14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h</m:t>
                        </m:r>
                      </m:sub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1400" b="0" dirty="0" smtClean="0"/>
                  <a:t> = Fixed amount of  capital given in tax haven</a:t>
                </a:r>
              </a:p>
              <a:p>
                <a:endParaRPr lang="en-GB" sz="1800" b="0" dirty="0" smtClean="0"/>
              </a:p>
              <a:p>
                <a:r>
                  <a:rPr lang="en-GB" sz="1800" dirty="0"/>
                  <a:t/>
                </a:r>
                <a:br>
                  <a:rPr lang="en-GB" sz="1800" dirty="0"/>
                </a:br>
                <a:r>
                  <a:rPr lang="en-GB" sz="1800" dirty="0" smtClean="0"/>
                  <a:t> </a:t>
                </a:r>
                <a:endParaRPr lang="en-GB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052736"/>
                <a:ext cx="7620000" cy="5616624"/>
              </a:xfrm>
              <a:blipFill rotWithShape="1">
                <a:blip r:embed="rId3"/>
                <a:stretch>
                  <a:fillRect l="-2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32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72026"/>
          </a:xfrm>
        </p:spPr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Assumptions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4" y="1412776"/>
                <a:ext cx="4104456" cy="2952328"/>
              </a:xfrm>
            </p:spPr>
            <p:txBody>
              <a:bodyPr>
                <a:normAutofit/>
              </a:bodyPr>
              <a:lstStyle/>
              <a:p>
                <a:r>
                  <a:rPr lang="en-GB" sz="2400" b="0" dirty="0" smtClean="0"/>
                  <a:t>•To the extent that the firm is able to use tax haven investments to reduce effective foreign tax rates on income earned outside of havens, it follows that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zh-CN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400" b="1" i="1" smtClean="0">
                            <a:latin typeface="Cambria Math"/>
                          </a:rPr>
                          <m:t> </m:t>
                        </m:r>
                        <m:r>
                          <a:rPr lang="en-GB" altLang="zh-CN" sz="2400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GB" altLang="zh-CN" sz="2400" b="1" i="1" smtClean="0"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GB" altLang="zh-CN" sz="2400" i="1" dirty="0"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GB" altLang="zh-CN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altLang="zh-CN" sz="2400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GB" altLang="zh-CN" sz="2400" b="1" i="1" smtClean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endParaRPr lang="en-GB" altLang="zh-CN" sz="2400" dirty="0"/>
              </a:p>
              <a:p>
                <a:endParaRPr lang="en-GB" sz="2400" b="0" baseline="-25000" dirty="0" smtClean="0"/>
              </a:p>
              <a:p>
                <a:endParaRPr lang="en-GB" sz="24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4" y="1412776"/>
                <a:ext cx="4104456" cy="2952328"/>
              </a:xfrm>
              <a:blipFill rotWithShape="1">
                <a:blip r:embed="rId2"/>
                <a:stretch>
                  <a:fillRect l="-2229" t="-1446" r="-2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504" y="4869160"/>
                <a:ext cx="8208912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•    Firms </a:t>
                </a:r>
                <a:r>
                  <a:rPr lang="en-GB" sz="2400" dirty="0"/>
                  <a:t>are assumed to invest equity capital for which there is a </a:t>
                </a:r>
                <a:r>
                  <a:rPr lang="en-GB" sz="2400" dirty="0" smtClean="0"/>
                  <a:t>shadow </a:t>
                </a:r>
                <a:r>
                  <a:rPr lang="en-GB" sz="2400" dirty="0"/>
                  <a:t>cost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 </m:t>
                    </m:r>
                    <m:r>
                      <a:rPr lang="en-GB" sz="2400" b="1" i="1" dirty="0">
                        <a:latin typeface="Cambria Math"/>
                      </a:rPr>
                      <m:t>𝝀</m:t>
                    </m:r>
                  </m:oMath>
                </a14:m>
                <a:r>
                  <a:rPr lang="en-GB" sz="2400" dirty="0"/>
                  <a:t>.</a:t>
                </a:r>
              </a:p>
              <a:p>
                <a:endParaRPr lang="en-GB" sz="2400" dirty="0"/>
              </a:p>
              <a:p>
                <a:r>
                  <a:rPr lang="en-GB" sz="2400" dirty="0"/>
                  <a:t/>
                </a:r>
                <a:br>
                  <a:rPr lang="en-GB" sz="2400" dirty="0"/>
                </a:br>
                <a:endParaRPr lang="en-GB" sz="240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869160"/>
                <a:ext cx="8208912" cy="2215991"/>
              </a:xfrm>
              <a:prstGeom prst="rect">
                <a:avLst/>
              </a:prstGeom>
              <a:blipFill rotWithShape="1">
                <a:blip r:embed="rId4"/>
                <a:stretch>
                  <a:fillRect l="-1189" t="-19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932040" y="188640"/>
                <a:ext cx="4067944" cy="324036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Tax rate on the firm’s foreign investment outside of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GB" sz="900" b="0" dirty="0"/>
                  <a:t> = Tax rate on the profit if the firm also has a tax haven operation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Level of capital investment in non-haven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 = Level of capital investment in haven</a:t>
                </a:r>
              </a:p>
              <a:p>
                <a:r>
                  <a:rPr lang="en-GB" sz="900" b="0" dirty="0"/>
                  <a:t>Q(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 dirty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 dirty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) = Production function of firm’s output in countries outside of havens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GB" sz="900" b="0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sz="900" b="0">
                            <a:latin typeface="Cambria Math"/>
                          </a:rPr>
                          <m:t>𝑸</m:t>
                        </m:r>
                      </m:e>
                    </m:acc>
                  </m:oMath>
                </a14:m>
                <a:r>
                  <a:rPr lang="en-GB" sz="900" b="0" dirty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)= Return to the tax haven earned in the tax haven itself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Cost per unit of capital investment in foreign countries outside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 = Cost per unit capital invested in the tax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900" b="0" dirty="0"/>
                  <a:t> = Profit- maximising level of foreign investment</a:t>
                </a:r>
              </a:p>
              <a:p>
                <a14:m>
                  <m:oMath xmlns:m="http://schemas.openxmlformats.org/officeDocument/2006/math">
                    <m:r>
                      <a:rPr lang="en-GB" sz="900" b="0">
                        <a:latin typeface="Cambria Math"/>
                      </a:rPr>
                      <m:t>𝛌</m:t>
                    </m:r>
                    <m:r>
                      <a:rPr lang="en-GB" sz="900" b="0">
                        <a:latin typeface="Cambria Math"/>
                      </a:rPr>
                      <m:t>  </m:t>
                    </m:r>
                  </m:oMath>
                </a14:m>
                <a:r>
                  <a:rPr lang="en-GB" sz="900" b="0" dirty="0"/>
                  <a:t> = Shadow cost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= Fixed amount of capital given in non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h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 = Fixed amount of  capital given in tax haven</a:t>
                </a:r>
              </a:p>
              <a:p>
                <a:endParaRPr lang="en-GB" sz="1800" b="0" dirty="0" smtClean="0"/>
              </a:p>
              <a:p>
                <a:r>
                  <a:rPr lang="en-GB" sz="1800" dirty="0"/>
                  <a:t/>
                </a:r>
                <a:br>
                  <a:rPr lang="en-GB" sz="1800" dirty="0"/>
                </a:br>
                <a:r>
                  <a:rPr lang="en-GB" sz="1800" dirty="0" smtClean="0"/>
                  <a:t> </a:t>
                </a:r>
                <a:endParaRPr lang="en-GB" sz="1800" dirty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88640"/>
                <a:ext cx="4067944" cy="32403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436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0374"/>
            <a:ext cx="4978896" cy="1371600"/>
          </a:xfrm>
        </p:spPr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Equations in the model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9788" y="2047482"/>
                <a:ext cx="4042792" cy="2684512"/>
              </a:xfrm>
            </p:spPr>
            <p:txBody>
              <a:bodyPr/>
              <a:lstStyle/>
              <a:p>
                <a:r>
                  <a:rPr lang="en-GB" b="0" dirty="0" smtClean="0"/>
                  <a:t>If the firm elects not to invest in the tax haven, its after-tax returns are given by:</a:t>
                </a:r>
              </a:p>
              <a:p>
                <a:pPr algn="r"/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≡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1−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lang="en-GB" i="1">
                        <a:latin typeface="Cambria Math"/>
                      </a:rPr>
                      <m:t>𝑄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b="1" i="1" smtClean="0">
                                <a:latin typeface="Cambria Math"/>
                              </a:rPr>
                              <m:t>𝒏</m:t>
                            </m:r>
                          </m:sub>
                          <m:sup>
                            <m:r>
                              <a:rPr lang="en-GB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GB" i="1">
                            <a:latin typeface="Cambria Math"/>
                          </a:rPr>
                          <m:t>,0</m:t>
                        </m:r>
                      </m:e>
                    </m:d>
                    <m:r>
                      <a:rPr lang="en-GB" i="1">
                        <a:latin typeface="Cambria Math"/>
                      </a:rPr>
                      <m:t>−</m:t>
                    </m:r>
                    <m:r>
                      <a:rPr lang="en-GB" i="1">
                        <a:latin typeface="Cambria Math"/>
                      </a:rPr>
                      <m:t>𝜆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GB" b="1" i="1" smtClean="0">
                            <a:latin typeface="Cambria Math"/>
                          </a:rPr>
                          <m:t>𝒏</m:t>
                        </m:r>
                      </m:sub>
                    </m:sSub>
                    <m:sSubSup>
                      <m:sSubSupPr>
                        <m:ctrlPr>
                          <a:rPr lang="en-GB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GB" b="1" i="1" smtClean="0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.</a:t>
                </a:r>
                <a:r>
                  <a:rPr lang="en-GB" dirty="0" smtClean="0"/>
                  <a:t>(1)</a:t>
                </a:r>
                <a:endParaRPr lang="en-GB" dirty="0"/>
              </a:p>
              <a:p>
                <a:endParaRPr lang="en-GB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9788" y="2047482"/>
                <a:ext cx="4042792" cy="2684512"/>
              </a:xfrm>
              <a:blipFill rotWithShape="1">
                <a:blip r:embed="rId2"/>
                <a:stretch>
                  <a:fillRect l="-1508" t="-909" r="-1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7544" y="4731994"/>
                <a:ext cx="7632848" cy="14538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 smtClean="0"/>
                  <a:t>in which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GB" b="1" i="1">
                        <a:latin typeface="Cambria Math"/>
                      </a:rPr>
                      <m:t> </m:t>
                    </m:r>
                  </m:oMath>
                </a14:m>
                <a:r>
                  <a:rPr lang="en-GB" dirty="0"/>
                  <a:t>=  the profit-maximizing level of foreign investment, characterized by the first-order condition:</a:t>
                </a:r>
              </a:p>
              <a:p>
                <a:endParaRPr lang="en-GB" dirty="0"/>
              </a:p>
              <a:p>
                <a:pPr algn="r"/>
                <a:r>
                  <a:rPr lang="en-GB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</a:rPr>
                          <m:t>1−</m:t>
                        </m:r>
                        <m:sSub>
                          <m:sSub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/>
                          </a:rPr>
                          <m:t>𝜕</m:t>
                        </m:r>
                        <m:r>
                          <a:rPr lang="en-GB" sz="2000" i="1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GB" sz="20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GB" sz="2000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GB" sz="2000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GB" sz="2000" i="1">
                                <a:latin typeface="Cambria Math"/>
                              </a:rPr>
                              <m:t>,0</m:t>
                            </m:r>
                          </m:e>
                        </m:d>
                      </m:num>
                      <m:den>
                        <m:r>
                          <a:rPr lang="en-GB" sz="2000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GB" sz="2000" i="1">
                        <a:latin typeface="Cambria Math"/>
                      </a:rPr>
                      <m:t>= </m:t>
                    </m:r>
                    <m:r>
                      <a:rPr lang="en-GB" sz="2000" i="1">
                        <a:latin typeface="Cambria Math"/>
                      </a:rPr>
                      <m:t>𝜆</m:t>
                    </m:r>
                    <m:sSub>
                      <m:sSubPr>
                        <m:ctrlPr>
                          <a:rPr lang="en-GB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GB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sz="2000" b="1">
                        <a:latin typeface="Cambria Math"/>
                      </a:rPr>
                      <m:t>                                (</m:t>
                    </m:r>
                    <m:r>
                      <a:rPr lang="en-GB" sz="2000" b="1">
                        <a:latin typeface="Cambria Math"/>
                      </a:rPr>
                      <m:t>𝟐</m:t>
                    </m:r>
                    <m:r>
                      <a:rPr lang="en-GB" sz="2000" b="1">
                        <a:latin typeface="Cambria Math"/>
                      </a:rPr>
                      <m:t>)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31994"/>
                <a:ext cx="7632848" cy="1453860"/>
              </a:xfrm>
              <a:prstGeom prst="rect">
                <a:avLst/>
              </a:prstGeom>
              <a:blipFill rotWithShape="1">
                <a:blip r:embed="rId3"/>
                <a:stretch>
                  <a:fillRect l="-719" t="-20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076056" y="188640"/>
                <a:ext cx="4067944" cy="324036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Tax rate on the firm’s foreign investment outside of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GB" sz="900" b="0" dirty="0"/>
                  <a:t> = Tax rate on the profit if the firm also has a tax haven operation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Level of capital investment in non-haven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 = Level of capital investment in haven</a:t>
                </a:r>
              </a:p>
              <a:p>
                <a:r>
                  <a:rPr lang="en-GB" sz="900" b="0" dirty="0"/>
                  <a:t>Q(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 dirty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 dirty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) = Production function of firm’s output in countries outside of havens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GB" sz="900" b="0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sz="900" b="0">
                            <a:latin typeface="Cambria Math"/>
                          </a:rPr>
                          <m:t>𝑸</m:t>
                        </m:r>
                      </m:e>
                    </m:acc>
                  </m:oMath>
                </a14:m>
                <a:r>
                  <a:rPr lang="en-GB" sz="900" b="0" dirty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)= Return to the tax haven earned in the tax haven itself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Cost per unit of capital investment in foreign countries outside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 = Cost per unit capital invested in the tax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900" b="0" dirty="0"/>
                  <a:t> = Profit- maximising level of foreign investment</a:t>
                </a:r>
              </a:p>
              <a:p>
                <a14:m>
                  <m:oMath xmlns:m="http://schemas.openxmlformats.org/officeDocument/2006/math">
                    <m:r>
                      <a:rPr lang="en-GB" sz="900" b="0">
                        <a:latin typeface="Cambria Math"/>
                      </a:rPr>
                      <m:t>𝛌</m:t>
                    </m:r>
                    <m:r>
                      <a:rPr lang="en-GB" sz="900" b="0">
                        <a:latin typeface="Cambria Math"/>
                      </a:rPr>
                      <m:t>  </m:t>
                    </m:r>
                  </m:oMath>
                </a14:m>
                <a:r>
                  <a:rPr lang="en-GB" sz="900" b="0" dirty="0"/>
                  <a:t> = Shadow cost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= Fixed amount of capital given in non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h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 = Fixed amount of  capital given in tax haven</a:t>
                </a:r>
              </a:p>
              <a:p>
                <a:endParaRPr lang="en-GB" sz="1800" b="0" dirty="0" smtClean="0"/>
              </a:p>
              <a:p>
                <a:r>
                  <a:rPr lang="en-GB" sz="1800" dirty="0"/>
                  <a:t/>
                </a:r>
                <a:br>
                  <a:rPr lang="en-GB" sz="1800" dirty="0"/>
                </a:br>
                <a:r>
                  <a:rPr lang="en-GB" sz="1800" dirty="0" smtClean="0"/>
                  <a:t> </a:t>
                </a:r>
                <a:endParaRPr lang="en-GB" sz="1800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88640"/>
                <a:ext cx="4067944" cy="32403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47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2492896"/>
                <a:ext cx="5184576" cy="1964431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GB" sz="2300" b="0" dirty="0" smtClean="0"/>
                  <a:t>If the firm instead chooses to invest in the tax haven, its returns are given by:</a:t>
                </a:r>
              </a:p>
              <a:p>
                <a:endParaRPr lang="en-GB" sz="2300" b="0" dirty="0"/>
              </a:p>
              <a:p>
                <a:pPr algn="r"/>
                <a14:m>
                  <m:oMath xmlns:m="http://schemas.openxmlformats.org/officeDocument/2006/math">
                    <m:sSub>
                      <m:sSubPr>
                        <m:ctrlPr>
                          <a:rPr lang="en-GB" sz="1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900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GB" sz="1900" b="1" i="1" smtClean="0"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GB" sz="1900" i="1">
                        <a:latin typeface="Cambria Math"/>
                      </a:rPr>
                      <m:t>≡</m:t>
                    </m:r>
                    <m:d>
                      <m:dPr>
                        <m:ctrlPr>
                          <a:rPr lang="en-GB" sz="19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1900" i="1">
                            <a:latin typeface="Cambria Math"/>
                          </a:rPr>
                          <m:t>1−</m:t>
                        </m:r>
                        <m:sSub>
                          <m:sSubPr>
                            <m:ctrlPr>
                              <a:rPr lang="en-GB" sz="19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1900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en-US" sz="1900" b="1" i="1" smtClean="0"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e>
                    </m:d>
                    <m:r>
                      <a:rPr lang="en-GB" sz="1900" i="1">
                        <a:latin typeface="Cambria Math"/>
                      </a:rPr>
                      <m:t>𝑄</m:t>
                    </m:r>
                    <m:d>
                      <m:dPr>
                        <m:ctrlPr>
                          <a:rPr lang="en-GB" sz="19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sz="19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190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sz="1900" b="1" i="1" smtClean="0">
                                <a:latin typeface="Cambria Math"/>
                              </a:rPr>
                              <m:t>𝒏</m:t>
                            </m:r>
                          </m:sub>
                          <m:sup>
                            <m:r>
                              <a:rPr lang="en-GB" sz="190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r>
                          <a:rPr lang="en-GB" sz="1900" i="1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GB" sz="19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190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sz="1900" b="1" i="1" smtClean="0">
                                <a:latin typeface="Cambria Math"/>
                              </a:rPr>
                              <m:t>𝒉</m:t>
                            </m:r>
                          </m:sub>
                          <m:sup>
                            <m:r>
                              <a:rPr lang="en-GB" sz="190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e>
                    </m:d>
                    <m:r>
                      <a:rPr lang="en-GB" sz="1900" i="1">
                        <a:latin typeface="Cambria Math"/>
                      </a:rPr>
                      <m:t>+</m:t>
                    </m:r>
                    <m:acc>
                      <m:accPr>
                        <m:chr m:val="̃"/>
                        <m:ctrlPr>
                          <a:rPr lang="en-GB" sz="1900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sz="1900" i="1">
                            <a:latin typeface="Cambria Math"/>
                          </a:rPr>
                          <m:t>𝑄</m:t>
                        </m:r>
                      </m:e>
                    </m:acc>
                    <m:d>
                      <m:dPr>
                        <m:ctrlPr>
                          <a:rPr lang="en-GB" sz="19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sz="19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sz="190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sz="1900" b="1" i="1" smtClean="0">
                                <a:latin typeface="Cambria Math"/>
                              </a:rPr>
                              <m:t>𝒉</m:t>
                            </m:r>
                          </m:sub>
                          <m:sup>
                            <m:r>
                              <a:rPr lang="en-GB" sz="1900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e>
                    </m:d>
                    <m:r>
                      <a:rPr lang="en-GB" sz="1900" i="1">
                        <a:latin typeface="Cambria Math"/>
                      </a:rPr>
                      <m:t>−</m:t>
                    </m:r>
                    <m:r>
                      <a:rPr lang="en-GB" sz="1900" i="1">
                        <a:latin typeface="Cambria Math"/>
                      </a:rPr>
                      <m:t>𝜆</m:t>
                    </m:r>
                    <m:r>
                      <a:rPr lang="en-GB" sz="19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GB" sz="1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9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GB" sz="1900" b="1" i="1" smtClean="0">
                            <a:latin typeface="Cambria Math"/>
                          </a:rPr>
                          <m:t>𝒏</m:t>
                        </m:r>
                      </m:sub>
                    </m:sSub>
                    <m:sSubSup>
                      <m:sSubSupPr>
                        <m:ctrlPr>
                          <a:rPr lang="en-GB" sz="19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1900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GB" sz="1900" b="1" i="1" smtClean="0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GB" sz="1900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GB" sz="19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9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GB" sz="1900" b="1" i="1" smtClean="0">
                            <a:latin typeface="Cambria Math"/>
                          </a:rPr>
                          <m:t>𝒉</m:t>
                        </m:r>
                      </m:sub>
                    </m:sSub>
                    <m:sSubSup>
                      <m:sSubSupPr>
                        <m:ctrlPr>
                          <a:rPr lang="en-GB" sz="19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1900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GB" sz="1900" b="1" i="1" smtClean="0">
                            <a:latin typeface="Cambria Math"/>
                          </a:rPr>
                          <m:t>𝒉</m:t>
                        </m:r>
                      </m:sub>
                      <m:sup>
                        <m:r>
                          <a:rPr lang="en-GB" sz="1900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GB" sz="1900" i="1">
                        <a:latin typeface="Cambria Math"/>
                      </a:rPr>
                      <m:t>)</m:t>
                    </m:r>
                  </m:oMath>
                </a14:m>
                <a:r>
                  <a:rPr lang="en-GB" sz="1900" dirty="0" smtClean="0"/>
                  <a:t>       </a:t>
                </a:r>
                <a:r>
                  <a:rPr lang="en-GB" sz="2300" dirty="0" smtClean="0"/>
                  <a:t>(3)</a:t>
                </a:r>
              </a:p>
              <a:p>
                <a:pPr algn="r"/>
                <a:endParaRPr lang="en-GB" b="0" dirty="0"/>
              </a:p>
              <a:p>
                <a:endParaRPr lang="en-GB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2492896"/>
                <a:ext cx="5184576" cy="1964431"/>
              </a:xfrm>
              <a:blipFill rotWithShape="1">
                <a:blip r:embed="rId3"/>
                <a:stretch>
                  <a:fillRect l="-940" t="-4348" r="-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160" y="188640"/>
            <a:ext cx="5338936" cy="1371600"/>
          </a:xfrm>
        </p:spPr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Equations in the model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95536" y="4149080"/>
                <a:ext cx="7920880" cy="12291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 smtClean="0"/>
                  <a:t>in which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dirty="0"/>
                  <a:t> satisfies: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𝜕</m:t>
                          </m:r>
                          <m:r>
                            <a:rPr lang="en-GB" i="1">
                              <a:latin typeface="Cambria Math"/>
                            </a:rPr>
                            <m:t>𝑄</m:t>
                          </m:r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en-GB" i="1">
                                  <a:latin typeface="Cambria Math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h</m:t>
                                  </m:r>
                                </m:sub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en-GB" i="1">
                          <a:latin typeface="Cambria Math"/>
                        </a:rPr>
                        <m:t>= </m:t>
                      </m:r>
                      <m:r>
                        <a:rPr lang="en-GB" i="1">
                          <a:latin typeface="Cambria Math"/>
                        </a:rPr>
                        <m:t>𝜆</m:t>
                      </m:r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GB" b="1">
                          <a:latin typeface="Cambria Math"/>
                        </a:rPr>
                        <m:t>                                               (</m:t>
                      </m:r>
                      <m:r>
                        <a:rPr lang="en-GB" b="1">
                          <a:latin typeface="Cambria Math"/>
                        </a:rPr>
                        <m:t>𝟒</m:t>
                      </m:r>
                      <m:r>
                        <a:rPr lang="en-GB" b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49080"/>
                <a:ext cx="7920880" cy="1229183"/>
              </a:xfrm>
              <a:prstGeom prst="rect">
                <a:avLst/>
              </a:prstGeom>
              <a:blipFill rotWithShape="1">
                <a:blip r:embed="rId4"/>
                <a:stretch>
                  <a:fillRect l="-693" t="-2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220072" y="116632"/>
                <a:ext cx="4067944" cy="324036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Tax rate on the firm’s foreign investment outside of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GB" sz="900" b="0" dirty="0"/>
                  <a:t> = Tax rate on the profit if the firm also has a tax haven operation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Level of capital investment in non-haven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 = Level of capital investment in haven</a:t>
                </a:r>
              </a:p>
              <a:p>
                <a:r>
                  <a:rPr lang="en-GB" sz="900" b="0" dirty="0"/>
                  <a:t>Q(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 dirty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 dirty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) = Production function of firm’s output in countries outside of havens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GB" sz="900" b="0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sz="900" b="0">
                            <a:latin typeface="Cambria Math"/>
                          </a:rPr>
                          <m:t>𝑸</m:t>
                        </m:r>
                      </m:e>
                    </m:acc>
                  </m:oMath>
                </a14:m>
                <a:r>
                  <a:rPr lang="en-GB" sz="900" b="0" dirty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)= Return to the tax haven earned in the tax haven itself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Cost per unit of capital investment in foreign countries outside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 = Cost per unit capital invested in the tax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900" b="0" dirty="0"/>
                  <a:t> = Profit- maximising level of foreign investment</a:t>
                </a:r>
              </a:p>
              <a:p>
                <a14:m>
                  <m:oMath xmlns:m="http://schemas.openxmlformats.org/officeDocument/2006/math">
                    <m:r>
                      <a:rPr lang="en-GB" sz="900" b="0">
                        <a:latin typeface="Cambria Math"/>
                      </a:rPr>
                      <m:t>𝛌</m:t>
                    </m:r>
                    <m:r>
                      <a:rPr lang="en-GB" sz="900" b="0">
                        <a:latin typeface="Cambria Math"/>
                      </a:rPr>
                      <m:t>  </m:t>
                    </m:r>
                  </m:oMath>
                </a14:m>
                <a:r>
                  <a:rPr lang="en-GB" sz="900" b="0" dirty="0"/>
                  <a:t> = Shadow cost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= Fixed amount of capital given in non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h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 = Fixed amount of  capital given in tax haven</a:t>
                </a:r>
              </a:p>
              <a:p>
                <a:endParaRPr lang="en-GB" sz="1800" b="0" dirty="0" smtClean="0"/>
              </a:p>
              <a:p>
                <a:r>
                  <a:rPr lang="en-GB" sz="1800" dirty="0"/>
                  <a:t/>
                </a:r>
                <a:br>
                  <a:rPr lang="en-GB" sz="1800" dirty="0"/>
                </a:br>
                <a:r>
                  <a:rPr lang="en-GB" sz="1800" dirty="0" smtClean="0"/>
                  <a:t> </a:t>
                </a:r>
                <a:endParaRPr lang="en-GB" sz="1800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16632"/>
                <a:ext cx="4067944" cy="32403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76928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2565160"/>
                <a:ext cx="4031332" cy="1892424"/>
              </a:xfrm>
            </p:spPr>
            <p:txBody>
              <a:bodyPr/>
              <a:lstStyle/>
              <a:p>
                <a:r>
                  <a:rPr lang="en-GB" b="0" dirty="0" smtClean="0"/>
                  <a:t>The first-order Conditions (2) and (4) together imply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GB" b="0" i="1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b="0" dirty="0" smtClean="0"/>
                  <a:t>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b="0" dirty="0" smtClean="0"/>
                  <a:t> </a:t>
                </a:r>
                <a:r>
                  <a:rPr lang="en-GB" b="0" dirty="0"/>
                  <a:t>satisfy</a:t>
                </a:r>
                <a:r>
                  <a:rPr lang="en-GB" b="0" dirty="0" smtClean="0"/>
                  <a:t>:</a:t>
                </a:r>
              </a:p>
              <a:p>
                <a:pPr algn="r"/>
                <a:endParaRPr lang="en-GB" b="0" dirty="0"/>
              </a:p>
              <a:p>
                <a:endParaRPr lang="en-GB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2565160"/>
                <a:ext cx="4031332" cy="1892424"/>
              </a:xfrm>
              <a:blipFill rotWithShape="1">
                <a:blip r:embed="rId2"/>
                <a:stretch>
                  <a:fillRect l="-1664" t="-1290" r="-4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5791200" cy="1371600"/>
          </a:xfrm>
        </p:spPr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Equations in the model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23528" y="4435855"/>
                <a:ext cx="7920880" cy="7434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𝜕</m:t>
                        </m:r>
                        <m:r>
                          <a:rPr lang="en-GB" sz="2400" i="1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2400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GB" sz="2400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GB" sz="2400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GB" sz="2400" i="1">
                                <a:latin typeface="Cambria Math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2400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GB" sz="2400" b="0" i="1" smtClean="0">
                                    <a:latin typeface="Cambria Math"/>
                                  </a:rPr>
                                  <m:t>h</m:t>
                                </m:r>
                              </m:sub>
                              <m:sup>
                                <m:r>
                                  <a:rPr lang="en-GB" sz="2400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</m:e>
                        </m:d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GB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400" i="1">
                                <a:latin typeface="Cambria Math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400" i="1">
                                    <a:latin typeface="Cambria Math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GB" sz="2400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400" i="1">
                                <a:latin typeface="Cambria Math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400" i="1">
                                    <a:latin typeface="Cambria Math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GB" sz="2400" b="0" i="1" smtClean="0">
                                    <a:latin typeface="Cambria Math"/>
                                  </a:rPr>
                                  <m:t>h</m:t>
                                </m:r>
                              </m:sub>
                            </m:sSub>
                          </m:e>
                        </m:d>
                      </m:den>
                    </m:f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𝜕</m:t>
                        </m:r>
                        <m:r>
                          <a:rPr lang="en-GB" sz="2400" i="1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2400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GB" sz="2400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GB" sz="2400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GB" sz="2400" i="1">
                                <a:latin typeface="Cambria Math"/>
                              </a:rPr>
                              <m:t>,0</m:t>
                            </m:r>
                          </m:e>
                        </m:d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dirty="0"/>
                  <a:t>                              (5)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35855"/>
                <a:ext cx="7920880" cy="743473"/>
              </a:xfrm>
              <a:prstGeom prst="rect">
                <a:avLst/>
              </a:prstGeom>
              <a:blipFill rotWithShape="1">
                <a:blip r:embed="rId3"/>
                <a:stretch>
                  <a:fillRect r="-12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5076056" y="188640"/>
                <a:ext cx="4067944" cy="3240360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Tax rate on the firm’s foreign investment outside of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𝝉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GB" sz="900" b="0" dirty="0"/>
                  <a:t> = Tax rate on the profit if the firm also has a tax haven operation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Level of capital investment in non-haven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 = Level of capital investment in haven</a:t>
                </a:r>
              </a:p>
              <a:p>
                <a:r>
                  <a:rPr lang="en-GB" sz="900" b="0" dirty="0"/>
                  <a:t>Q(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 dirty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 dirty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) = Production function of firm’s output in countries outside of havens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GB" sz="900" b="0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sz="900" b="0">
                            <a:latin typeface="Cambria Math"/>
                          </a:rPr>
                          <m:t>𝑸</m:t>
                        </m:r>
                      </m:e>
                    </m:acc>
                  </m:oMath>
                </a14:m>
                <a:r>
                  <a:rPr lang="en-GB" sz="900" b="0" dirty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)= Return to the tax haven earned in the tax haven itself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GB" sz="900" b="0" dirty="0"/>
                  <a:t> = Cost per unit of capital investment in foreign countries outside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9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900" b="0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𝒉</m:t>
                        </m:r>
                      </m:sub>
                    </m:sSub>
                  </m:oMath>
                </a14:m>
                <a:r>
                  <a:rPr lang="en-GB" sz="900" b="0" dirty="0"/>
                  <a:t> = Cost per unit capital invested in the tax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𝒏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sz="900" b="0" dirty="0"/>
                  <a:t> = Profit- maximising level of foreign investment</a:t>
                </a:r>
              </a:p>
              <a:p>
                <a14:m>
                  <m:oMath xmlns:m="http://schemas.openxmlformats.org/officeDocument/2006/math">
                    <m:r>
                      <a:rPr lang="en-GB" sz="900" b="0">
                        <a:latin typeface="Cambria Math"/>
                      </a:rPr>
                      <m:t>𝛌</m:t>
                    </m:r>
                    <m:r>
                      <a:rPr lang="en-GB" sz="900" b="0">
                        <a:latin typeface="Cambria Math"/>
                      </a:rPr>
                      <m:t>  </m:t>
                    </m:r>
                  </m:oMath>
                </a14:m>
                <a:r>
                  <a:rPr lang="en-GB" sz="900" b="0" dirty="0"/>
                  <a:t> = Shadow cost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= Fixed amount of capital given in non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900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sz="900" b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900" b="0">
                            <a:latin typeface="Cambria Math"/>
                          </a:rPr>
                          <m:t>h</m:t>
                        </m:r>
                      </m:sub>
                      <m:sup>
                        <m:r>
                          <a:rPr lang="en-GB" sz="900" b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900" b="0" dirty="0"/>
                  <a:t> = Fixed amount of  capital given in tax haven</a:t>
                </a:r>
              </a:p>
              <a:p>
                <a:endParaRPr lang="en-GB" sz="1800" b="0" dirty="0" smtClean="0"/>
              </a:p>
              <a:p>
                <a:r>
                  <a:rPr lang="en-GB" sz="1800" dirty="0"/>
                  <a:t/>
                </a:r>
                <a:br>
                  <a:rPr lang="en-GB" sz="1800" dirty="0"/>
                </a:br>
                <a:r>
                  <a:rPr lang="en-GB" sz="1800" dirty="0" smtClean="0"/>
                  <a:t> </a:t>
                </a:r>
                <a:endParaRPr lang="en-GB" sz="1800" dirty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88640"/>
                <a:ext cx="4067944" cy="32403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3175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49704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124744"/>
            <a:ext cx="5791200" cy="13716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Two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cases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55576" y="3140968"/>
                <a:ext cx="684076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/>
                  <a:t>We now consider two </a:t>
                </a:r>
                <a:r>
                  <a:rPr lang="en-GB" sz="1600" dirty="0" smtClean="0"/>
                  <a:t>cases </a:t>
                </a:r>
                <a:r>
                  <a:rPr lang="en-GB" sz="1600" dirty="0" smtClean="0"/>
                  <a:t>to demonstrate that the relationship </a:t>
                </a:r>
                <a:r>
                  <a:rPr lang="en-GB" sz="1600" dirty="0"/>
                  <a:t>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6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GB" sz="1600" dirty="0" smtClean="0"/>
                  <a:t> is theoretically ambiguous:</a:t>
                </a:r>
                <a:endParaRPr lang="en-GB" sz="1600" dirty="0" smtClean="0"/>
              </a:p>
              <a:p>
                <a:pPr algn="ctr"/>
                <a:endParaRPr lang="en-GB" sz="1600" dirty="0" smtClean="0"/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en-GB" sz="1600" dirty="0" smtClean="0"/>
                  <a:t>Case 1: </a:t>
                </a:r>
                <a:r>
                  <a:rPr lang="en-US" sz="1600" dirty="0" smtClean="0"/>
                  <a:t>firm can use </a:t>
                </a:r>
                <a:r>
                  <a:rPr lang="en-US" sz="1600" dirty="0"/>
                  <a:t>tax havens to reduce foreign tax rates on income earned outside of havens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sz="1600" i="1">
                        <a:latin typeface="Cambria Math"/>
                      </a:rPr>
                      <m:t>≥ </m:t>
                    </m:r>
                    <m:sSub>
                      <m:sSubPr>
                        <m:ctrlPr>
                          <a:rPr lang="en-GB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GB" sz="1600" dirty="0"/>
                  <a:t>)</a:t>
                </a:r>
                <a:r>
                  <a:rPr lang="en-GB" sz="1600" dirty="0" smtClean="0"/>
                  <a:t>.</a:t>
                </a:r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en-GB" sz="1600" dirty="0" smtClean="0"/>
                  <a:t>Case 2: tax </a:t>
                </a:r>
                <a:r>
                  <a:rPr lang="en-GB" sz="1600" dirty="0"/>
                  <a:t>havens do not reduce foreign tax rates 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sz="1600" i="1">
                        <a:latin typeface="Cambria Math"/>
                      </a:rPr>
                      <m:t>⋍</m:t>
                    </m:r>
                    <m:sSub>
                      <m:sSubPr>
                        <m:ctrlPr>
                          <a:rPr lang="en-GB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GB" sz="1600" dirty="0"/>
                  <a:t>)</a:t>
                </a:r>
                <a:r>
                  <a:rPr lang="en-GB" sz="1600" dirty="0" smtClean="0"/>
                  <a:t>.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140968"/>
                <a:ext cx="6840760" cy="1569660"/>
              </a:xfrm>
              <a:prstGeom prst="rect">
                <a:avLst/>
              </a:prstGeom>
              <a:blipFill rotWithShape="1">
                <a:blip r:embed="rId3"/>
                <a:stretch>
                  <a:fillRect t="-1163" r="-1159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844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GB" baseline="30000" dirty="0" smtClean="0">
                <a:solidFill>
                  <a:schemeClr val="tx2">
                    <a:lumMod val="75000"/>
                  </a:schemeClr>
                </a:solidFill>
              </a:rPr>
              <a:t>st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case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6"/>
                <a:ext cx="7620000" cy="4713387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GB" dirty="0" smtClean="0">
                    <a:solidFill>
                      <a:schemeClr val="tx2">
                        <a:lumMod val="75000"/>
                      </a:schemeClr>
                    </a:solidFill>
                  </a:rPr>
                  <a:t>Assumption:</a:t>
                </a:r>
              </a:p>
              <a:p>
                <a:endParaRPr lang="en-GB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 marL="342900" indent="-342900">
                  <a:buFont typeface="Symbol"/>
                  <a:buChar char="Þ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𝜕</m:t>
                        </m:r>
                        <m:r>
                          <a:rPr lang="en-GB" sz="2400" i="1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400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GB" sz="2400" i="1">
                                <a:latin typeface="Cambria Math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2400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h</m:t>
                                </m:r>
                              </m:sub>
                              <m:sup>
                                <m:r>
                                  <a:rPr lang="en-GB" sz="2400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</m:e>
                        </m:d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GB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𝜕</m:t>
                        </m:r>
                        <m:r>
                          <a:rPr lang="en-GB" sz="2400" i="1">
                            <a:latin typeface="Cambria Math"/>
                          </a:rPr>
                          <m:t>𝑄</m:t>
                        </m:r>
                        <m:d>
                          <m:d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400" i="1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GB" sz="2400" i="1">
                                <a:latin typeface="Cambria Math"/>
                              </a:rPr>
                              <m:t>,0</m:t>
                            </m:r>
                          </m:e>
                        </m:d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endParaRPr lang="en-GB" sz="2400" dirty="0"/>
              </a:p>
              <a:p>
                <a:endParaRPr lang="en-GB" dirty="0"/>
              </a:p>
              <a:p>
                <a:r>
                  <a:rPr lang="en-GB" dirty="0" smtClean="0">
                    <a:solidFill>
                      <a:schemeClr val="tx2">
                        <a:lumMod val="75000"/>
                      </a:schemeClr>
                    </a:solidFill>
                  </a:rPr>
                  <a:t>Because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GB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/>
                  <a:t>     </a:t>
                </a:r>
              </a:p>
              <a:p>
                <a:r>
                  <a:rPr lang="en-GB" dirty="0" smtClean="0"/>
                  <a:t>     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1−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GB" i="1">
                        <a:latin typeface="Cambria Math"/>
                      </a:rPr>
                      <m:t>≤ 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1−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endParaRPr lang="en-GB" i="1" dirty="0" smtClean="0"/>
              </a:p>
              <a:p>
                <a:r>
                  <a:rPr lang="en-GB" sz="2200" b="1" dirty="0" smtClean="0"/>
                  <a:t>                         </a:t>
                </a:r>
                <a14:m>
                  <m:oMath xmlns:m="http://schemas.openxmlformats.org/officeDocument/2006/math">
                    <m:r>
                      <a:rPr lang="en-GB" sz="2200" b="1" i="1" smtClean="0">
                        <a:latin typeface="Cambria Math"/>
                      </a:rPr>
                      <m:t>      </m:t>
                    </m:r>
                    <m:r>
                      <a:rPr lang="en-GB" sz="2200" i="1">
                        <a:latin typeface="Cambria Math"/>
                      </a:rPr>
                      <m:t>0&lt;</m:t>
                    </m:r>
                    <m:f>
                      <m:fPr>
                        <m:ctrlPr>
                          <a:rPr lang="en-GB" sz="22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22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200" i="1">
                                <a:latin typeface="Cambria Math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GB" sz="2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200" i="1">
                                    <a:latin typeface="Cambria Math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GB" sz="22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ctrlPr>
                              <a:rPr lang="en-GB" sz="22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200" i="1">
                                <a:latin typeface="Cambria Math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GB" sz="2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200" i="1">
                                    <a:latin typeface="Cambria Math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GB" sz="22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n-GB" sz="2200" i="1">
                        <a:latin typeface="Cambria Math"/>
                      </a:rPr>
                      <m:t>≤</m:t>
                    </m:r>
                    <m:r>
                      <a:rPr lang="en-GB" sz="2200" i="1" smtClean="0">
                        <a:latin typeface="Cambria Math"/>
                      </a:rPr>
                      <m:t>1</m:t>
                    </m:r>
                    <m:r>
                      <a:rPr lang="en-GB" sz="2200" b="1" i="0" smtClean="0">
                        <a:latin typeface="Cambria Math"/>
                      </a:rPr>
                      <m:t>       </m:t>
                    </m:r>
                  </m:oMath>
                </a14:m>
                <a:endParaRPr lang="en-GB" sz="2200" dirty="0" smtClean="0"/>
              </a:p>
              <a:p>
                <a:endParaRPr lang="en-US" dirty="0"/>
              </a:p>
              <a:p>
                <a:r>
                  <a:rPr lang="en-GB" sz="2600" dirty="0" smtClean="0"/>
                  <a:t>=&gt;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600" b="1" i="1">
                            <a:latin typeface="Cambria Math"/>
                          </a:rPr>
                          <m:t>𝝏</m:t>
                        </m:r>
                        <m:r>
                          <a:rPr lang="en-GB" sz="2600" b="1" i="1">
                            <a:latin typeface="Cambria Math"/>
                          </a:rPr>
                          <m:t>𝑸</m:t>
                        </m:r>
                        <m:d>
                          <m:dPr>
                            <m:ctrlPr>
                              <a:rPr lang="en-GB" sz="2600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GB" sz="26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2600" b="1" i="1">
                                    <a:latin typeface="Cambria Math"/>
                                  </a:rPr>
                                  <m:t>𝑲</m:t>
                                </m:r>
                              </m:e>
                              <m:sub>
                                <m:r>
                                  <a:rPr lang="en-US" sz="2600" b="1" i="1" smtClean="0">
                                    <a:latin typeface="Cambria Math"/>
                                  </a:rPr>
                                  <m:t>𝒏</m:t>
                                </m:r>
                              </m:sub>
                              <m:sup>
                                <m:r>
                                  <a:rPr lang="en-GB" sz="2600" b="1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GB" sz="2600" b="1" i="1">
                                <a:latin typeface="Cambria Math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GB" sz="26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2600" b="1" i="1">
                                    <a:latin typeface="Cambria Math"/>
                                  </a:rPr>
                                  <m:t>𝑲</m:t>
                                </m:r>
                              </m:e>
                              <m:sub>
                                <m:r>
                                  <a:rPr lang="en-US" sz="2600" b="1" i="1" smtClean="0">
                                    <a:latin typeface="Cambria Math"/>
                                  </a:rPr>
                                  <m:t>𝒉</m:t>
                                </m:r>
                              </m:sub>
                              <m:sup>
                                <m:r>
                                  <a:rPr lang="en-GB" sz="2600" b="1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</m:e>
                        </m:d>
                      </m:num>
                      <m:den>
                        <m:r>
                          <a:rPr lang="en-GB" sz="2600" b="1" i="1">
                            <a:latin typeface="Cambria Math"/>
                          </a:rPr>
                          <m:t>𝝏</m:t>
                        </m:r>
                        <m:sSub>
                          <m:sSubPr>
                            <m:ctrlPr>
                              <a:rPr lang="en-GB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600" b="1" i="1"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600" b="1" i="1" smtClean="0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den>
                    </m:f>
                    <m:r>
                      <a:rPr lang="en-GB" sz="2600" b="1" i="1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GB" sz="26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600" b="1" i="1">
                            <a:latin typeface="Cambria Math"/>
                          </a:rPr>
                          <m:t>𝝏</m:t>
                        </m:r>
                        <m:r>
                          <a:rPr lang="en-GB" sz="2600" b="1" i="1">
                            <a:latin typeface="Cambria Math"/>
                          </a:rPr>
                          <m:t>𝑸</m:t>
                        </m:r>
                        <m:d>
                          <m:dPr>
                            <m:ctrlPr>
                              <a:rPr lang="en-GB" sz="2600" i="1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GB" sz="26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GB" sz="2600" b="1" i="1">
                                    <a:latin typeface="Cambria Math"/>
                                  </a:rPr>
                                  <m:t>𝑲</m:t>
                                </m:r>
                              </m:e>
                              <m:sub>
                                <m:r>
                                  <a:rPr lang="en-US" sz="2600" b="1" i="1" smtClean="0">
                                    <a:latin typeface="Cambria Math"/>
                                  </a:rPr>
                                  <m:t>𝒏</m:t>
                                </m:r>
                              </m:sub>
                              <m:sup>
                                <m:r>
                                  <a:rPr lang="en-GB" sz="2600" b="1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GB" sz="2600" b="1" i="1">
                                <a:latin typeface="Cambria Math"/>
                              </a:rPr>
                              <m:t>,</m:t>
                            </m:r>
                            <m:r>
                              <a:rPr lang="en-GB" sz="2600" b="1" i="1">
                                <a:latin typeface="Cambria Math"/>
                              </a:rPr>
                              <m:t>𝟎</m:t>
                            </m:r>
                          </m:e>
                        </m:d>
                      </m:num>
                      <m:den>
                        <m:r>
                          <a:rPr lang="en-GB" sz="2600" b="1" i="1">
                            <a:latin typeface="Cambria Math"/>
                          </a:rPr>
                          <m:t>𝝏</m:t>
                        </m:r>
                        <m:sSub>
                          <m:sSubPr>
                            <m:ctrlPr>
                              <a:rPr lang="en-GB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600" b="1" i="1"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2600" b="1" i="1" smtClean="0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400" dirty="0" smtClean="0"/>
                  <a:t>                </a:t>
                </a:r>
                <a:r>
                  <a:rPr lang="en-GB" dirty="0" smtClean="0"/>
                  <a:t>(6)</a:t>
                </a:r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6"/>
                <a:ext cx="7620000" cy="4713387"/>
              </a:xfrm>
              <a:blipFill rotWithShape="1">
                <a:blip r:embed="rId2"/>
                <a:stretch>
                  <a:fillRect l="-1200" t="-1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5436096" y="116632"/>
                <a:ext cx="3528392" cy="3754260"/>
              </a:xfrm>
              <a:prstGeom prst="rect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 vert="horz" lIns="91440" tIns="45720" rIns="91440" bIns="45720" rtlCol="0">
                <a:normAutofit fontScale="55000" lnSpcReduction="200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GB" dirty="0" smtClean="0"/>
                  <a:t>    </a:t>
                </a:r>
                <a:r>
                  <a:rPr lang="en-GB" b="0" dirty="0"/>
                  <a:t>= Tax rate on the firm’s foreign investment outside of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GB" dirty="0" smtClean="0"/>
                  <a:t>    </a:t>
                </a:r>
                <a:r>
                  <a:rPr lang="en-GB" b="0" dirty="0"/>
                  <a:t>= Tax rate on the profit if the firm also has a tax haven operation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GB" dirty="0" smtClean="0"/>
                  <a:t>   </a:t>
                </a:r>
                <a:r>
                  <a:rPr lang="en-GB" b="0" dirty="0"/>
                  <a:t>= Level of capital investment in non-haven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  </a:t>
                </a:r>
                <a:r>
                  <a:rPr lang="en-GB" b="0" dirty="0" smtClean="0"/>
                  <a:t>= </a:t>
                </a:r>
                <a:r>
                  <a:rPr lang="en-GB" b="0" dirty="0"/>
                  <a:t>Level of capital investment in haven</a:t>
                </a:r>
              </a:p>
              <a:p>
                <a:r>
                  <a:rPr lang="en-GB" dirty="0"/>
                  <a:t>Q(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GB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GB" dirty="0"/>
                  <a:t>) </a:t>
                </a:r>
                <a:r>
                  <a:rPr lang="en-GB" b="0" dirty="0"/>
                  <a:t>= Production function of firm’s output in countries outside of havens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GB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</m:acc>
                  </m:oMath>
                </a14:m>
                <a:r>
                  <a:rPr lang="en-GB" dirty="0"/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dirty="0"/>
                  <a:t>)</a:t>
                </a:r>
                <a:r>
                  <a:rPr lang="en-GB" dirty="0" smtClean="0"/>
                  <a:t>       </a:t>
                </a:r>
                <a:r>
                  <a:rPr lang="en-GB" b="0" dirty="0" smtClean="0"/>
                  <a:t>= </a:t>
                </a:r>
                <a:r>
                  <a:rPr lang="en-GB" b="0" dirty="0"/>
                  <a:t>Return to the tax haven earned in the tax haven itself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GB" dirty="0" smtClean="0"/>
                  <a:t>   </a:t>
                </a:r>
                <a:r>
                  <a:rPr lang="en-GB" b="0" dirty="0"/>
                  <a:t>= Cost per unit of capital investment in foreign countries outside tax havens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GB" dirty="0" smtClean="0"/>
                  <a:t>   </a:t>
                </a:r>
                <a:r>
                  <a:rPr lang="en-GB" b="0" dirty="0" smtClean="0"/>
                  <a:t>= </a:t>
                </a:r>
                <a:r>
                  <a:rPr lang="en-GB" b="0" dirty="0"/>
                  <a:t>Cost per unit capital invested in the tax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 </a:t>
                </a:r>
                <a:r>
                  <a:rPr lang="en-GB" b="0" dirty="0" smtClean="0"/>
                  <a:t>= </a:t>
                </a:r>
                <a:r>
                  <a:rPr lang="en-GB" b="0" dirty="0"/>
                  <a:t>Profit- maximising level of foreign </a:t>
                </a:r>
                <a:r>
                  <a:rPr lang="en-GB" b="0" dirty="0" smtClean="0"/>
                  <a:t>investment</a:t>
                </a:r>
              </a:p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𝝀</m:t>
                    </m:r>
                    <m:r>
                      <a:rPr lang="en-GB" i="1" smtClean="0">
                        <a:latin typeface="Cambria Math"/>
                        <a:ea typeface="Cambria Math"/>
                      </a:rPr>
                      <m:t>     </m:t>
                    </m:r>
                  </m:oMath>
                </a14:m>
                <a:r>
                  <a:rPr lang="en-GB" b="0" dirty="0" smtClean="0"/>
                  <a:t>= </a:t>
                </a:r>
                <a:r>
                  <a:rPr lang="en-GB" b="0" dirty="0"/>
                  <a:t>Shadow cost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GB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GB" b="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b="0" dirty="0" smtClean="0"/>
                  <a:t>  = </a:t>
                </a:r>
                <a:r>
                  <a:rPr lang="en-GB" b="0" dirty="0"/>
                  <a:t>Fixed amount of capital given in non haven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b="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GB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GB" b="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b="0" dirty="0"/>
                  <a:t> </a:t>
                </a:r>
                <a:r>
                  <a:rPr lang="en-GB" b="0" dirty="0" smtClean="0"/>
                  <a:t> = </a:t>
                </a:r>
                <a:r>
                  <a:rPr lang="en-GB" b="0" dirty="0"/>
                  <a:t>Fixed amount of  capital given in tax haven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16632"/>
                <a:ext cx="3528392" cy="3754260"/>
              </a:xfrm>
              <a:prstGeom prst="rect">
                <a:avLst/>
              </a:prstGeom>
              <a:blipFill rotWithShape="1">
                <a:blip r:embed="rId3"/>
                <a:stretch>
                  <a:fillRect t="-809"/>
                </a:stretch>
              </a:blipFill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175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883</TotalTime>
  <Words>2888</Words>
  <Application>Microsoft Office PowerPoint</Application>
  <PresentationFormat>On-screen Show (4:3)</PresentationFormat>
  <Paragraphs>261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Essential</vt:lpstr>
      <vt:lpstr>TAX Havens final presentation</vt:lpstr>
      <vt:lpstr>Main issue</vt:lpstr>
      <vt:lpstr>Variables </vt:lpstr>
      <vt:lpstr>Assumptions</vt:lpstr>
      <vt:lpstr>Equations in the model</vt:lpstr>
      <vt:lpstr>Equations in the model</vt:lpstr>
      <vt:lpstr>Equations in the model</vt:lpstr>
      <vt:lpstr>Two cases</vt:lpstr>
      <vt:lpstr>1st case</vt:lpstr>
      <vt:lpstr>PowerPoint Presentation</vt:lpstr>
      <vt:lpstr>2nd case</vt:lpstr>
      <vt:lpstr>2nd case</vt:lpstr>
      <vt:lpstr>2nd case</vt:lpstr>
      <vt:lpstr>result</vt:lpstr>
      <vt:lpstr>result</vt:lpstr>
      <vt:lpstr>References 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Havens final presentation</dc:title>
  <dc:creator>IT SERVICES</dc:creator>
  <cp:lastModifiedBy>rowatc</cp:lastModifiedBy>
  <cp:revision>67</cp:revision>
  <dcterms:created xsi:type="dcterms:W3CDTF">2013-12-01T15:17:55Z</dcterms:created>
  <dcterms:modified xsi:type="dcterms:W3CDTF">2014-04-01T16:41:09Z</dcterms:modified>
</cp:coreProperties>
</file>